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84" r:id="rId4"/>
    <p:sldId id="270" r:id="rId5"/>
    <p:sldId id="286" r:id="rId6"/>
    <p:sldId id="282" r:id="rId7"/>
    <p:sldId id="285" r:id="rId8"/>
    <p:sldId id="287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4974" autoAdjust="0"/>
    <p:restoredTop sz="93563" autoAdjust="0"/>
  </p:normalViewPr>
  <p:slideViewPr>
    <p:cSldViewPr>
      <p:cViewPr varScale="1">
        <p:scale>
          <a:sx n="109" d="100"/>
          <a:sy n="109" d="100"/>
        </p:scale>
        <p:origin x="-166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1.xlsx"/><Relationship Id="rId1" Type="http://schemas.openxmlformats.org/officeDocument/2006/relationships/image" Target="../media/image12.jpeg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2.xlsx"/><Relationship Id="rId1" Type="http://schemas.openxmlformats.org/officeDocument/2006/relationships/image" Target="../media/image12.jpeg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3.xlsx"/><Relationship Id="rId1" Type="http://schemas.openxmlformats.org/officeDocument/2006/relationships/image" Target="../media/image12.jpeg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600" u="sng">
                <a:latin typeface="PT Astra Serif" pitchFamily="18" charset="-52"/>
                <a:ea typeface="PT Astra Serif" pitchFamily="18" charset="-52"/>
              </a:defRPr>
            </a:pPr>
            <a:r>
              <a:rPr lang="ru-RU" sz="1600" u="sng" dirty="0" smtClean="0">
                <a:latin typeface="PT Astra Serif" pitchFamily="18" charset="-52"/>
                <a:ea typeface="PT Astra Serif" pitchFamily="18" charset="-52"/>
              </a:rPr>
              <a:t>Объём </a:t>
            </a:r>
            <a:r>
              <a:rPr lang="ru-RU" sz="1600" u="sng" dirty="0">
                <a:latin typeface="PT Astra Serif" pitchFamily="18" charset="-52"/>
                <a:ea typeface="PT Astra Serif" pitchFamily="18" charset="-52"/>
              </a:rPr>
              <a:t>бюджетных средств в 2023 году</a:t>
            </a:r>
          </a:p>
        </c:rich>
      </c:tx>
      <c:layout/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4.3911165757701882E-2"/>
          <c:y val="0.20846843040831742"/>
          <c:w val="0.49692304719765479"/>
          <c:h val="0.6998194645039448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объём бюджетных средств в 2023 году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бюджетные ассигнования областного бюджета: 4105993,2 тыс. рублей</c:v>
                </c:pt>
                <c:pt idx="1">
                  <c:v>бюджетные ассигнования федерального бюджета: 1522046,2 тыс. рублей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4105993.2</c:v>
                </c:pt>
                <c:pt idx="1">
                  <c:v>1522046.2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55155438782092137"/>
          <c:y val="0.18467538694531024"/>
          <c:w val="0.40461072318664465"/>
          <c:h val="0.70136432209286659"/>
        </c:manualLayout>
      </c:layout>
      <c:txPr>
        <a:bodyPr/>
        <a:lstStyle/>
        <a:p>
          <a:pPr>
            <a:defRPr sz="1300">
              <a:latin typeface="PT Astra Serif" pitchFamily="18" charset="-52"/>
              <a:ea typeface="PT Astra Serif" pitchFamily="18" charset="-52"/>
            </a:defRPr>
          </a:pPr>
          <a:endParaRPr lang="ru-RU"/>
        </a:p>
      </c:txPr>
    </c:legend>
    <c:plotVisOnly val="1"/>
  </c:chart>
  <c:spPr>
    <a:blipFill>
      <a:blip xmlns:r="http://schemas.openxmlformats.org/officeDocument/2006/relationships" r:embed="rId1"/>
      <a:tile tx="0" ty="0" sx="100000" sy="100000" flip="none" algn="tl"/>
    </a:blipFill>
  </c:spPr>
  <c:txPr>
    <a:bodyPr/>
    <a:lstStyle/>
    <a:p>
      <a:pPr>
        <a:defRPr sz="1800"/>
      </a:pPr>
      <a:endParaRPr lang="ru-RU"/>
    </a:p>
  </c:tx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400" u="sng">
                <a:latin typeface="PT Astra Serif" pitchFamily="18" charset="-52"/>
                <a:ea typeface="PT Astra Serif" pitchFamily="18" charset="-52"/>
              </a:defRPr>
            </a:pPr>
            <a:r>
              <a:rPr lang="ru-RU" sz="1400" u="sng" dirty="0" smtClean="0">
                <a:latin typeface="PT Astra Serif" pitchFamily="18" charset="-52"/>
                <a:ea typeface="PT Astra Serif" pitchFamily="18" charset="-52"/>
              </a:rPr>
              <a:t>Объём </a:t>
            </a:r>
            <a:r>
              <a:rPr lang="ru-RU" sz="1400" u="sng" dirty="0">
                <a:latin typeface="PT Astra Serif" pitchFamily="18" charset="-52"/>
                <a:ea typeface="PT Astra Serif" pitchFamily="18" charset="-52"/>
              </a:rPr>
              <a:t>бюджетных средств в </a:t>
            </a:r>
            <a:r>
              <a:rPr lang="ru-RU" sz="1400" u="sng" dirty="0" smtClean="0">
                <a:latin typeface="PT Astra Serif" pitchFamily="18" charset="-52"/>
                <a:ea typeface="PT Astra Serif" pitchFamily="18" charset="-52"/>
              </a:rPr>
              <a:t>2024 </a:t>
            </a:r>
            <a:r>
              <a:rPr lang="ru-RU" sz="1400" u="sng" dirty="0">
                <a:latin typeface="PT Astra Serif" pitchFamily="18" charset="-52"/>
                <a:ea typeface="PT Astra Serif" pitchFamily="18" charset="-52"/>
              </a:rPr>
              <a:t>году</a:t>
            </a:r>
          </a:p>
        </c:rich>
      </c:tx>
      <c:layout/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2.8116758956607146E-2"/>
          <c:y val="0.24855234940225504"/>
          <c:w val="0.40873848984099825"/>
          <c:h val="0.5768954964599902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объём бюджетных средств в 2023 году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бюджетные ассигнования областного бюджета: 1031464,3 тыс. руб.</c:v>
                </c:pt>
                <c:pt idx="1">
                  <c:v>бюджетные ассигнования федерального бюджета: 1813544,2 тыс. руб.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1031464.3</c:v>
                </c:pt>
                <c:pt idx="1">
                  <c:v>1813544.2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46937002914708853"/>
          <c:y val="0.18031540266569726"/>
          <c:w val="0.46883311984942871"/>
          <c:h val="0.70952175347520341"/>
        </c:manualLayout>
      </c:layout>
      <c:txPr>
        <a:bodyPr/>
        <a:lstStyle/>
        <a:p>
          <a:pPr>
            <a:defRPr sz="1200">
              <a:latin typeface="PT Astra Serif" pitchFamily="18" charset="-52"/>
              <a:ea typeface="PT Astra Serif" pitchFamily="18" charset="-52"/>
            </a:defRPr>
          </a:pPr>
          <a:endParaRPr lang="ru-RU"/>
        </a:p>
      </c:txPr>
    </c:legend>
    <c:plotVisOnly val="1"/>
  </c:chart>
  <c:spPr>
    <a:blipFill>
      <a:blip xmlns:r="http://schemas.openxmlformats.org/officeDocument/2006/relationships" r:embed="rId1"/>
      <a:tile tx="0" ty="0" sx="100000" sy="100000" flip="none" algn="tl"/>
    </a:blipFill>
  </c:spPr>
  <c:txPr>
    <a:bodyPr/>
    <a:lstStyle/>
    <a:p>
      <a:pPr>
        <a:defRPr sz="1800"/>
      </a:pPr>
      <a:endParaRPr lang="ru-RU"/>
    </a:p>
  </c:txPr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400" u="sng">
                <a:latin typeface="PT Astra Serif" pitchFamily="18" charset="-52"/>
                <a:ea typeface="PT Astra Serif" pitchFamily="18" charset="-52"/>
              </a:defRPr>
            </a:pPr>
            <a:r>
              <a:rPr lang="ru-RU" sz="1400" u="sng" dirty="0" smtClean="0">
                <a:latin typeface="PT Astra Serif" pitchFamily="18" charset="-52"/>
                <a:ea typeface="PT Astra Serif" pitchFamily="18" charset="-52"/>
              </a:rPr>
              <a:t>Объём </a:t>
            </a:r>
            <a:r>
              <a:rPr lang="ru-RU" sz="1400" u="sng" dirty="0">
                <a:latin typeface="PT Astra Serif" pitchFamily="18" charset="-52"/>
                <a:ea typeface="PT Astra Serif" pitchFamily="18" charset="-52"/>
              </a:rPr>
              <a:t>бюджетных средств в </a:t>
            </a:r>
            <a:r>
              <a:rPr lang="ru-RU" sz="1400" u="sng" dirty="0" smtClean="0">
                <a:latin typeface="PT Astra Serif" pitchFamily="18" charset="-52"/>
                <a:ea typeface="PT Astra Serif" pitchFamily="18" charset="-52"/>
              </a:rPr>
              <a:t>2025 </a:t>
            </a:r>
            <a:r>
              <a:rPr lang="ru-RU" sz="1400" u="sng" dirty="0">
                <a:latin typeface="PT Astra Serif" pitchFamily="18" charset="-52"/>
                <a:ea typeface="PT Astra Serif" pitchFamily="18" charset="-52"/>
              </a:rPr>
              <a:t>году</a:t>
            </a:r>
          </a:p>
        </c:rich>
      </c:tx>
      <c:layout/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3.4305155177689811E-2"/>
          <c:y val="0.23786330138402137"/>
          <c:w val="0.40873848984099831"/>
          <c:h val="0.5768954964599908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объём бюджетных средств в 2025 году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бюджетные ассигнования областного бюджета: 1037964,3 тыс. руб.</c:v>
                </c:pt>
                <c:pt idx="1">
                  <c:v>бюджетные ассигнования федерального бюджета: 1813544,2 тыс. руб.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1037964.3</c:v>
                </c:pt>
                <c:pt idx="1">
                  <c:v>1813544.2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46937002914708875"/>
          <c:y val="0.18031540266569732"/>
          <c:w val="0.46883311984942883"/>
          <c:h val="0.66676556140226839"/>
        </c:manualLayout>
      </c:layout>
      <c:txPr>
        <a:bodyPr/>
        <a:lstStyle/>
        <a:p>
          <a:pPr>
            <a:defRPr sz="1200">
              <a:latin typeface="PT Astra Serif" pitchFamily="18" charset="-52"/>
              <a:ea typeface="PT Astra Serif" pitchFamily="18" charset="-52"/>
            </a:defRPr>
          </a:pPr>
          <a:endParaRPr lang="ru-RU"/>
        </a:p>
      </c:txPr>
    </c:legend>
    <c:plotVisOnly val="1"/>
  </c:chart>
  <c:spPr>
    <a:blipFill>
      <a:blip xmlns:r="http://schemas.openxmlformats.org/officeDocument/2006/relationships" r:embed="rId1"/>
      <a:tile tx="0" ty="0" sx="100000" sy="100000" flip="none" algn="tl"/>
    </a:blipFill>
  </c:spPr>
  <c:txPr>
    <a:bodyPr/>
    <a:lstStyle/>
    <a:p>
      <a:pPr>
        <a:defRPr sz="1800"/>
      </a:pPr>
      <a:endParaRPr lang="ru-RU"/>
    </a:p>
  </c:txPr>
  <c:externalData r:id="rId2"/>
</c:chartSpace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9A38AE-98FF-4C6F-80BB-2F37F90C09F3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82DAD09-566A-42FD-8EF0-9B1170FC9016}">
      <dgm:prSet phldrT="[Текст]" custT="1"/>
      <dgm:spPr/>
      <dgm:t>
        <a:bodyPr/>
        <a:lstStyle/>
        <a:p>
          <a:r>
            <a:rPr lang="ru-RU" sz="1800" b="1" dirty="0" smtClean="0">
              <a:latin typeface="PT Astra Serif" pitchFamily="18" charset="-52"/>
              <a:ea typeface="PT Astra Serif" pitchFamily="18" charset="-52"/>
            </a:rPr>
            <a:t>Цель: </a:t>
          </a:r>
          <a:r>
            <a:rPr lang="ru-RU" sz="1800" dirty="0" smtClean="0">
              <a:latin typeface="PT Astra Serif" pitchFamily="18" charset="-52"/>
              <a:ea typeface="PT Astra Serif" pitchFamily="18" charset="-52"/>
            </a:rPr>
            <a:t>повышение эффективности производства продукции агропромышленного комплекса и улучшение условий проживания граждан в границах сельских территорий Ульяновской обл.</a:t>
          </a:r>
        </a:p>
      </dgm:t>
    </dgm:pt>
    <dgm:pt modelId="{22287EB8-F48F-421F-AAC6-78B20241E32A}" type="parTrans" cxnId="{A701A9EB-CC17-422C-BF1E-33D54D034C91}">
      <dgm:prSet/>
      <dgm:spPr/>
      <dgm:t>
        <a:bodyPr/>
        <a:lstStyle/>
        <a:p>
          <a:endParaRPr lang="ru-RU"/>
        </a:p>
      </dgm:t>
    </dgm:pt>
    <dgm:pt modelId="{981B8616-BE77-4331-BD90-23C0BC955FE4}" type="sibTrans" cxnId="{A701A9EB-CC17-422C-BF1E-33D54D034C91}">
      <dgm:prSet/>
      <dgm:spPr/>
      <dgm:t>
        <a:bodyPr/>
        <a:lstStyle/>
        <a:p>
          <a:endParaRPr lang="ru-RU"/>
        </a:p>
      </dgm:t>
    </dgm:pt>
    <dgm:pt modelId="{9A7451A2-140E-420B-AD18-52ADEFEA0487}">
      <dgm:prSet phldrT="[Текст]" custT="1"/>
      <dgm:spPr/>
      <dgm:t>
        <a:bodyPr/>
        <a:lstStyle/>
        <a:p>
          <a:r>
            <a:rPr lang="ru-RU" sz="1450" b="1" dirty="0" smtClean="0">
              <a:latin typeface="PT Astra Serif" pitchFamily="18" charset="-52"/>
              <a:ea typeface="PT Astra Serif" pitchFamily="18" charset="-52"/>
            </a:rPr>
            <a:t>Задачи:</a:t>
          </a:r>
        </a:p>
        <a:p>
          <a:r>
            <a:rPr lang="ru-RU" sz="1450" b="1" dirty="0" smtClean="0">
              <a:latin typeface="PT Astra Serif" pitchFamily="18" charset="-52"/>
              <a:ea typeface="PT Astra Serif" pitchFamily="18" charset="-52"/>
            </a:rPr>
            <a:t>- обеспечение продовольственной безопасности Ульяновской обл.;</a:t>
          </a:r>
        </a:p>
        <a:p>
          <a:r>
            <a:rPr lang="ru-RU" sz="1450" b="1" dirty="0" smtClean="0">
              <a:latin typeface="PT Astra Serif" pitchFamily="18" charset="-52"/>
              <a:ea typeface="PT Astra Serif" pitchFamily="18" charset="-52"/>
            </a:rPr>
            <a:t>- сохранение доли сельского населения в общей численности населения Ульяновской обл. на уровне 24,0 % к 2025 г.;</a:t>
          </a:r>
        </a:p>
        <a:p>
          <a:r>
            <a:rPr lang="ru-RU" sz="1450" b="1" dirty="0" smtClean="0">
              <a:latin typeface="PT Astra Serif" pitchFamily="18" charset="-52"/>
              <a:ea typeface="PT Astra Serif" pitchFamily="18" charset="-52"/>
            </a:rPr>
            <a:t>- достижение соотношения среднемесячных располагаемых ресурсов сельского и городского домохозяйств в размере 74,8 % к 2025 г.;</a:t>
          </a:r>
        </a:p>
        <a:p>
          <a:r>
            <a:rPr lang="ru-RU" sz="1450" b="1" dirty="0" smtClean="0">
              <a:latin typeface="PT Astra Serif" pitchFamily="18" charset="-52"/>
              <a:ea typeface="PT Astra Serif" pitchFamily="18" charset="-52"/>
            </a:rPr>
            <a:t>- повышение доли общей площади благоустроенных жилых помещений в сельских населенных пунктах Ульяновской обл. до 40,3 % к 2025 г.;</a:t>
          </a:r>
        </a:p>
        <a:p>
          <a:r>
            <a:rPr lang="ru-RU" sz="1450" b="1" dirty="0" smtClean="0">
              <a:latin typeface="PT Astra Serif" pitchFamily="18" charset="-52"/>
              <a:ea typeface="PT Astra Serif" pitchFamily="18" charset="-52"/>
            </a:rPr>
            <a:t>- вовлечение в оборот дополнительных площадей земель сельскохозяйственного назначения и развитие мелиоративного комплекса Ульяновской обл.;</a:t>
          </a:r>
        </a:p>
        <a:p>
          <a:r>
            <a:rPr lang="ru-RU" sz="1450" b="1" dirty="0" smtClean="0">
              <a:latin typeface="PT Astra Serif" pitchFamily="18" charset="-52"/>
              <a:ea typeface="PT Astra Serif" pitchFamily="18" charset="-52"/>
            </a:rPr>
            <a:t>- обеспечение условий для создания и устойчивого развития сельскохозяйственной потребительской кооперации</a:t>
          </a:r>
          <a:br>
            <a:rPr lang="ru-RU" sz="1450" b="1" dirty="0" smtClean="0">
              <a:latin typeface="PT Astra Serif" pitchFamily="18" charset="-52"/>
              <a:ea typeface="PT Astra Serif" pitchFamily="18" charset="-52"/>
            </a:rPr>
          </a:br>
          <a:r>
            <a:rPr lang="ru-RU" sz="1450" b="1" dirty="0" smtClean="0">
              <a:latin typeface="PT Astra Serif" pitchFamily="18" charset="-52"/>
              <a:ea typeface="PT Astra Serif" pitchFamily="18" charset="-52"/>
            </a:rPr>
            <a:t>в Ульяновской обл.;</a:t>
          </a:r>
        </a:p>
        <a:p>
          <a:r>
            <a:rPr lang="ru-RU" sz="1450" b="1" dirty="0" smtClean="0">
              <a:latin typeface="PT Astra Serif" pitchFamily="18" charset="-52"/>
              <a:ea typeface="PT Astra Serif" pitchFamily="18" charset="-52"/>
            </a:rPr>
            <a:t>- совершенствование управления реализацией госпрограммы.</a:t>
          </a:r>
        </a:p>
      </dgm:t>
    </dgm:pt>
    <dgm:pt modelId="{3E379EC2-6C9B-417C-8906-81425AF59F20}" type="parTrans" cxnId="{115DA54D-EC34-42DB-B6A6-82222562A3C6}">
      <dgm:prSet/>
      <dgm:spPr/>
      <dgm:t>
        <a:bodyPr/>
        <a:lstStyle/>
        <a:p>
          <a:endParaRPr lang="ru-RU"/>
        </a:p>
      </dgm:t>
    </dgm:pt>
    <dgm:pt modelId="{D0560ADD-A741-4E03-AAFB-AE03E3EEAD43}" type="sibTrans" cxnId="{115DA54D-EC34-42DB-B6A6-82222562A3C6}">
      <dgm:prSet/>
      <dgm:spPr/>
      <dgm:t>
        <a:bodyPr/>
        <a:lstStyle/>
        <a:p>
          <a:endParaRPr lang="ru-RU"/>
        </a:p>
      </dgm:t>
    </dgm:pt>
    <dgm:pt modelId="{BAFB0D39-EF51-4BA0-926A-63AD6E146FF9}" type="pres">
      <dgm:prSet presAssocID="{069A38AE-98FF-4C6F-80BB-2F37F90C09F3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244EEA2-AC0B-4379-BC88-31B0BAFF4A16}" type="pres">
      <dgm:prSet presAssocID="{482DAD09-566A-42FD-8EF0-9B1170FC9016}" presName="composite" presStyleCnt="0"/>
      <dgm:spPr/>
    </dgm:pt>
    <dgm:pt modelId="{10E75D0F-71A4-4DA5-8085-60C89084FCC7}" type="pres">
      <dgm:prSet presAssocID="{482DAD09-566A-42FD-8EF0-9B1170FC9016}" presName="imgShp" presStyleLbl="fgImgPlace1" presStyleIdx="0" presStyleCnt="2" custScaleX="71258" custScaleY="51292" custLinFactNeighborX="-39386" custLinFactNeighborY="-506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F8128B6F-E9AC-44D4-8994-757470264B46}" type="pres">
      <dgm:prSet presAssocID="{482DAD09-566A-42FD-8EF0-9B1170FC9016}" presName="txShp" presStyleLbl="node1" presStyleIdx="0" presStyleCnt="2" custScaleX="117889" custScaleY="53868" custLinFactNeighborX="13172" custLinFactNeighborY="81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B93AB6-EB8F-4A39-ACA2-1078C4FD574A}" type="pres">
      <dgm:prSet presAssocID="{981B8616-BE77-4331-BD90-23C0BC955FE4}" presName="spacing" presStyleCnt="0"/>
      <dgm:spPr/>
    </dgm:pt>
    <dgm:pt modelId="{8C85EC93-BA02-4E63-9D65-65F081B407D6}" type="pres">
      <dgm:prSet presAssocID="{9A7451A2-140E-420B-AD18-52ADEFEA0487}" presName="composite" presStyleCnt="0"/>
      <dgm:spPr/>
    </dgm:pt>
    <dgm:pt modelId="{322822F1-440F-47CF-B48B-892EA937EEA7}" type="pres">
      <dgm:prSet presAssocID="{9A7451A2-140E-420B-AD18-52ADEFEA0487}" presName="imgShp" presStyleLbl="fgImgPlace1" presStyleIdx="1" presStyleCnt="2" custScaleX="73588" custScaleY="51128" custLinFactY="-11211" custLinFactNeighborX="35817" custLinFactNeighborY="-100000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A1540BD-4B4C-4A72-9589-42A443DDAA34}" type="pres">
      <dgm:prSet presAssocID="{9A7451A2-140E-420B-AD18-52ADEFEA0487}" presName="txShp" presStyleLbl="node1" presStyleIdx="1" presStyleCnt="2" custScaleX="136138" custScaleY="186165" custLinFactNeighborX="6552" custLinFactNeighborY="-122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5E28956-9DE9-42D6-A6EC-0DE1A98CE0E0}" type="presOf" srcId="{9A7451A2-140E-420B-AD18-52ADEFEA0487}" destId="{1A1540BD-4B4C-4A72-9589-42A443DDAA34}" srcOrd="0" destOrd="0" presId="urn:microsoft.com/office/officeart/2005/8/layout/vList3"/>
    <dgm:cxn modelId="{EF954225-8C41-41CD-82AE-17572B98D7ED}" type="presOf" srcId="{482DAD09-566A-42FD-8EF0-9B1170FC9016}" destId="{F8128B6F-E9AC-44D4-8994-757470264B46}" srcOrd="0" destOrd="0" presId="urn:microsoft.com/office/officeart/2005/8/layout/vList3"/>
    <dgm:cxn modelId="{115DA54D-EC34-42DB-B6A6-82222562A3C6}" srcId="{069A38AE-98FF-4C6F-80BB-2F37F90C09F3}" destId="{9A7451A2-140E-420B-AD18-52ADEFEA0487}" srcOrd="1" destOrd="0" parTransId="{3E379EC2-6C9B-417C-8906-81425AF59F20}" sibTransId="{D0560ADD-A741-4E03-AAFB-AE03E3EEAD43}"/>
    <dgm:cxn modelId="{A722D647-9859-4F80-AEEC-EDC8935D0510}" type="presOf" srcId="{069A38AE-98FF-4C6F-80BB-2F37F90C09F3}" destId="{BAFB0D39-EF51-4BA0-926A-63AD6E146FF9}" srcOrd="0" destOrd="0" presId="urn:microsoft.com/office/officeart/2005/8/layout/vList3"/>
    <dgm:cxn modelId="{A701A9EB-CC17-422C-BF1E-33D54D034C91}" srcId="{069A38AE-98FF-4C6F-80BB-2F37F90C09F3}" destId="{482DAD09-566A-42FD-8EF0-9B1170FC9016}" srcOrd="0" destOrd="0" parTransId="{22287EB8-F48F-421F-AAC6-78B20241E32A}" sibTransId="{981B8616-BE77-4331-BD90-23C0BC955FE4}"/>
    <dgm:cxn modelId="{8CCDD3C8-8289-455D-9846-8B2C6B9E8431}" type="presParOf" srcId="{BAFB0D39-EF51-4BA0-926A-63AD6E146FF9}" destId="{4244EEA2-AC0B-4379-BC88-31B0BAFF4A16}" srcOrd="0" destOrd="0" presId="urn:microsoft.com/office/officeart/2005/8/layout/vList3"/>
    <dgm:cxn modelId="{25A41029-2ABE-468F-B7FA-1540A358318F}" type="presParOf" srcId="{4244EEA2-AC0B-4379-BC88-31B0BAFF4A16}" destId="{10E75D0F-71A4-4DA5-8085-60C89084FCC7}" srcOrd="0" destOrd="0" presId="urn:microsoft.com/office/officeart/2005/8/layout/vList3"/>
    <dgm:cxn modelId="{3253D98B-2BF0-4787-BEA7-0AB3ADA10F64}" type="presParOf" srcId="{4244EEA2-AC0B-4379-BC88-31B0BAFF4A16}" destId="{F8128B6F-E9AC-44D4-8994-757470264B46}" srcOrd="1" destOrd="0" presId="urn:microsoft.com/office/officeart/2005/8/layout/vList3"/>
    <dgm:cxn modelId="{7F8DBDA5-C3DF-4BC0-8EE3-5D8E474CB2C8}" type="presParOf" srcId="{BAFB0D39-EF51-4BA0-926A-63AD6E146FF9}" destId="{27B93AB6-EB8F-4A39-ACA2-1078C4FD574A}" srcOrd="1" destOrd="0" presId="urn:microsoft.com/office/officeart/2005/8/layout/vList3"/>
    <dgm:cxn modelId="{8771DE52-1534-4C46-AA70-3AD7FF8A13EC}" type="presParOf" srcId="{BAFB0D39-EF51-4BA0-926A-63AD6E146FF9}" destId="{8C85EC93-BA02-4E63-9D65-65F081B407D6}" srcOrd="2" destOrd="0" presId="urn:microsoft.com/office/officeart/2005/8/layout/vList3"/>
    <dgm:cxn modelId="{37A0CBEE-A405-4FD4-BA8F-E0A5AF7C2493}" type="presParOf" srcId="{8C85EC93-BA02-4E63-9D65-65F081B407D6}" destId="{322822F1-440F-47CF-B48B-892EA937EEA7}" srcOrd="0" destOrd="0" presId="urn:microsoft.com/office/officeart/2005/8/layout/vList3"/>
    <dgm:cxn modelId="{9FB480AF-F0DB-48DE-AB81-CD0426BDFD0D}" type="presParOf" srcId="{8C85EC93-BA02-4E63-9D65-65F081B407D6}" destId="{1A1540BD-4B4C-4A72-9589-42A443DDAA34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8128B6F-E9AC-44D4-8994-757470264B46}">
      <dsp:nvSpPr>
        <dsp:cNvPr id="0" name=""/>
        <dsp:cNvSpPr/>
      </dsp:nvSpPr>
      <dsp:spPr>
        <a:xfrm rot="10800000">
          <a:off x="1796632" y="163937"/>
          <a:ext cx="6830634" cy="106254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9818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PT Astra Serif" pitchFamily="18" charset="-52"/>
              <a:ea typeface="PT Astra Serif" pitchFamily="18" charset="-52"/>
            </a:rPr>
            <a:t>Цель: </a:t>
          </a:r>
          <a:r>
            <a:rPr lang="ru-RU" sz="1800" kern="1200" dirty="0" smtClean="0">
              <a:latin typeface="PT Astra Serif" pitchFamily="18" charset="-52"/>
              <a:ea typeface="PT Astra Serif" pitchFamily="18" charset="-52"/>
            </a:rPr>
            <a:t>повышение эффективности производства продукции агропромышленного комплекса и улучшение условий проживания граждан в границах сельских территорий Ульяновской обл.</a:t>
          </a:r>
        </a:p>
      </dsp:txBody>
      <dsp:txXfrm rot="10800000">
        <a:off x="1796632" y="163937"/>
        <a:ext cx="6830634" cy="1062546"/>
      </dsp:txXfrm>
    </dsp:sp>
    <dsp:sp modelId="{10E75D0F-71A4-4DA5-8085-60C89084FCC7}">
      <dsp:nvSpPr>
        <dsp:cNvPr id="0" name=""/>
        <dsp:cNvSpPr/>
      </dsp:nvSpPr>
      <dsp:spPr>
        <a:xfrm>
          <a:off x="72014" y="0"/>
          <a:ext cx="1405564" cy="101173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1540BD-4B4C-4A72-9589-42A443DDAA34}">
      <dsp:nvSpPr>
        <dsp:cNvPr id="0" name=""/>
        <dsp:cNvSpPr/>
      </dsp:nvSpPr>
      <dsp:spPr>
        <a:xfrm rot="10800000">
          <a:off x="792112" y="1413037"/>
          <a:ext cx="7888004" cy="367210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9818" tIns="57150" rIns="106680" bIns="57150" numCol="1" spcCol="1270" anchor="ctr" anchorCtr="0">
          <a:noAutofit/>
        </a:bodyPr>
        <a:lstStyle/>
        <a:p>
          <a:pPr lvl="0" algn="ctr" defTabSz="6445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50" b="1" kern="1200" dirty="0" smtClean="0">
              <a:latin typeface="PT Astra Serif" pitchFamily="18" charset="-52"/>
              <a:ea typeface="PT Astra Serif" pitchFamily="18" charset="-52"/>
            </a:rPr>
            <a:t>Задачи:</a:t>
          </a:r>
        </a:p>
        <a:p>
          <a:pPr lvl="0" algn="ctr" defTabSz="6445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50" b="1" kern="1200" dirty="0" smtClean="0">
              <a:latin typeface="PT Astra Serif" pitchFamily="18" charset="-52"/>
              <a:ea typeface="PT Astra Serif" pitchFamily="18" charset="-52"/>
            </a:rPr>
            <a:t>- обеспечение продовольственной безопасности Ульяновской обл.;</a:t>
          </a:r>
        </a:p>
        <a:p>
          <a:pPr lvl="0" algn="ctr" defTabSz="6445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50" b="1" kern="1200" dirty="0" smtClean="0">
              <a:latin typeface="PT Astra Serif" pitchFamily="18" charset="-52"/>
              <a:ea typeface="PT Astra Serif" pitchFamily="18" charset="-52"/>
            </a:rPr>
            <a:t>- сохранение доли сельского населения в общей численности населения Ульяновской обл. на уровне 24,0 % к 2025 г.;</a:t>
          </a:r>
        </a:p>
        <a:p>
          <a:pPr lvl="0" algn="ctr" defTabSz="6445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50" b="1" kern="1200" dirty="0" smtClean="0">
              <a:latin typeface="PT Astra Serif" pitchFamily="18" charset="-52"/>
              <a:ea typeface="PT Astra Serif" pitchFamily="18" charset="-52"/>
            </a:rPr>
            <a:t>- достижение соотношения среднемесячных располагаемых ресурсов сельского и городского домохозяйств в размере 74,8 % к 2025 г.;</a:t>
          </a:r>
        </a:p>
        <a:p>
          <a:pPr lvl="0" algn="ctr" defTabSz="6445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50" b="1" kern="1200" dirty="0" smtClean="0">
              <a:latin typeface="PT Astra Serif" pitchFamily="18" charset="-52"/>
              <a:ea typeface="PT Astra Serif" pitchFamily="18" charset="-52"/>
            </a:rPr>
            <a:t>- повышение доли общей площади благоустроенных жилых помещений в сельских населенных пунктах Ульяновской обл. до 40,3 % к 2025 г.;</a:t>
          </a:r>
        </a:p>
        <a:p>
          <a:pPr lvl="0" algn="ctr" defTabSz="6445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50" b="1" kern="1200" dirty="0" smtClean="0">
              <a:latin typeface="PT Astra Serif" pitchFamily="18" charset="-52"/>
              <a:ea typeface="PT Astra Serif" pitchFamily="18" charset="-52"/>
            </a:rPr>
            <a:t>- вовлечение в оборот дополнительных площадей земель сельскохозяйственного назначения и развитие мелиоративного комплекса Ульяновской обл.;</a:t>
          </a:r>
        </a:p>
        <a:p>
          <a:pPr lvl="0" algn="ctr" defTabSz="6445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50" b="1" kern="1200" dirty="0" smtClean="0">
              <a:latin typeface="PT Astra Serif" pitchFamily="18" charset="-52"/>
              <a:ea typeface="PT Astra Serif" pitchFamily="18" charset="-52"/>
            </a:rPr>
            <a:t>- обеспечение условий для создания и устойчивого развития сельскохозяйственной потребительской кооперации</a:t>
          </a:r>
          <a:br>
            <a:rPr lang="ru-RU" sz="1450" b="1" kern="1200" dirty="0" smtClean="0">
              <a:latin typeface="PT Astra Serif" pitchFamily="18" charset="-52"/>
              <a:ea typeface="PT Astra Serif" pitchFamily="18" charset="-52"/>
            </a:rPr>
          </a:br>
          <a:r>
            <a:rPr lang="ru-RU" sz="1450" b="1" kern="1200" dirty="0" smtClean="0">
              <a:latin typeface="PT Astra Serif" pitchFamily="18" charset="-52"/>
              <a:ea typeface="PT Astra Serif" pitchFamily="18" charset="-52"/>
            </a:rPr>
            <a:t>в Ульяновской обл.;</a:t>
          </a:r>
        </a:p>
        <a:p>
          <a:pPr lvl="0" algn="ctr" defTabSz="6445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50" b="1" kern="1200" dirty="0" smtClean="0">
              <a:latin typeface="PT Astra Serif" pitchFamily="18" charset="-52"/>
              <a:ea typeface="PT Astra Serif" pitchFamily="18" charset="-52"/>
            </a:rPr>
            <a:t>- совершенствование управления реализацией госпрограммы.</a:t>
          </a:r>
        </a:p>
      </dsp:txBody>
      <dsp:txXfrm rot="10800000">
        <a:off x="792112" y="1413037"/>
        <a:ext cx="7888004" cy="3672105"/>
      </dsp:txXfrm>
    </dsp:sp>
    <dsp:sp modelId="{322822F1-440F-47CF-B48B-892EA937EEA7}">
      <dsp:nvSpPr>
        <dsp:cNvPr id="0" name=""/>
        <dsp:cNvSpPr/>
      </dsp:nvSpPr>
      <dsp:spPr>
        <a:xfrm>
          <a:off x="1440150" y="792085"/>
          <a:ext cx="1451523" cy="1008499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18A182-E44E-45B0-A88B-5D67152D1A80}" type="datetimeFigureOut">
              <a:rPr lang="ru-RU" smtClean="0"/>
              <a:pPr/>
              <a:t>24.12.2022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28897C-22B2-4871-9C32-FD32074E09B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3753D-EAB2-4C0C-A935-B5DD057966A3}" type="datetime1">
              <a:rPr lang="ru-RU" smtClean="0"/>
              <a:pPr/>
              <a:t>24.12.2022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1434C-11F2-4555-B3A6-4E6D41713E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04F17-F93A-4D9C-945A-3614EF682F55}" type="datetime1">
              <a:rPr lang="ru-RU" smtClean="0"/>
              <a:pPr/>
              <a:t>24.12.2022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1434C-11F2-4555-B3A6-4E6D41713E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C263B-A0A9-454A-8C1C-8E75CAE03E57}" type="datetime1">
              <a:rPr lang="ru-RU" smtClean="0"/>
              <a:pPr/>
              <a:t>24.12.2022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1434C-11F2-4555-B3A6-4E6D41713E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A51B9-E4CF-4151-ACC9-C0BA5478F236}" type="datetime1">
              <a:rPr lang="ru-RU" smtClean="0"/>
              <a:pPr/>
              <a:t>24.12.2022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1434C-11F2-4555-B3A6-4E6D41713E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7362A-8380-4E08-B6DC-BE0EBA986655}" type="datetime1">
              <a:rPr lang="ru-RU" smtClean="0"/>
              <a:pPr/>
              <a:t>24.12.2022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1434C-11F2-4555-B3A6-4E6D41713E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8A4CE-8804-450B-B533-A946A7462455}" type="datetime1">
              <a:rPr lang="ru-RU" smtClean="0"/>
              <a:pPr/>
              <a:t>24.12.2022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1434C-11F2-4555-B3A6-4E6D41713E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8A861-B797-4F51-8970-7095ACE4450C}" type="datetime1">
              <a:rPr lang="ru-RU" smtClean="0"/>
              <a:pPr/>
              <a:t>24.12.2022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1434C-11F2-4555-B3A6-4E6D41713E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5EB77-1E00-4B0B-8636-84034CFF7B4E}" type="datetime1">
              <a:rPr lang="ru-RU" smtClean="0"/>
              <a:pPr/>
              <a:t>24.12.2022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1434C-11F2-4555-B3A6-4E6D41713E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5EDBB-B22F-4D5A-889C-9A4AD0871086}" type="datetime1">
              <a:rPr lang="ru-RU" smtClean="0"/>
              <a:pPr/>
              <a:t>24.12.2022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1434C-11F2-4555-B3A6-4E6D41713E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3989B-730A-42E6-8393-55E434913A27}" type="datetime1">
              <a:rPr lang="ru-RU" smtClean="0"/>
              <a:pPr/>
              <a:t>24.12.2022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1434C-11F2-4555-B3A6-4E6D41713E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DE30D-6E08-4FA1-8952-5EAA366B761E}" type="datetime1">
              <a:rPr lang="ru-RU" smtClean="0"/>
              <a:pPr/>
              <a:t>24.12.2022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1434C-11F2-4555-B3A6-4E6D41713E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75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14ED1F-2739-4E2F-B6EB-ABE9D3BC4B49}" type="datetime1">
              <a:rPr lang="ru-RU" smtClean="0"/>
              <a:pPr/>
              <a:t>24.12.2022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1434C-11F2-4555-B3A6-4E6D41713EE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10.jpeg"/><Relationship Id="rId5" Type="http://schemas.openxmlformats.org/officeDocument/2006/relationships/diagramColors" Target="../diagrams/colors1.xml"/><Relationship Id="rId10" Type="http://schemas.openxmlformats.org/officeDocument/2006/relationships/image" Target="../media/image9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51520" y="260648"/>
            <a:ext cx="8640960" cy="2952328"/>
          </a:xfrm>
          <a:prstGeom prst="rect">
            <a:avLst/>
          </a:prstGeom>
          <a:gradFill>
            <a:gsLst>
              <a:gs pos="50000">
                <a:schemeClr val="bg2">
                  <a:lumMod val="90000"/>
                </a:schemeClr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</a:gradFill>
          <a:ln w="0">
            <a:gradFill flip="none" rotWithShape="1"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path path="shape">
                <a:fillToRect l="50000" t="50000" r="50000" b="50000"/>
              </a:path>
              <a:tileRect/>
            </a:gradFill>
            <a:prstDash val="solid"/>
          </a:ln>
          <a:scene3d>
            <a:camera prst="orthographicFront"/>
            <a:lightRig rig="contrasting" dir="t"/>
          </a:scene3d>
          <a:sp3d prstMaterial="translucentPowde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656" y="1196752"/>
            <a:ext cx="7416824" cy="1008112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PT Astra Serif" pitchFamily="18" charset="-52"/>
                <a:ea typeface="PT Astra Serif" pitchFamily="18" charset="-52"/>
              </a:rPr>
              <a:t>БЮДЖЕТ ДЛЯ</a:t>
            </a:r>
            <a:br>
              <a:rPr lang="ru-RU" b="1" dirty="0" smtClean="0">
                <a:solidFill>
                  <a:srgbClr val="0070C0"/>
                </a:solidFill>
                <a:latin typeface="PT Astra Serif" pitchFamily="18" charset="-52"/>
                <a:ea typeface="PT Astra Serif" pitchFamily="18" charset="-52"/>
              </a:rPr>
            </a:br>
            <a:r>
              <a:rPr lang="ru-RU" b="1" dirty="0" smtClean="0">
                <a:solidFill>
                  <a:srgbClr val="0070C0"/>
                </a:solidFill>
                <a:latin typeface="PT Astra Serif" pitchFamily="18" charset="-52"/>
                <a:ea typeface="PT Astra Serif" pitchFamily="18" charset="-52"/>
              </a:rPr>
              <a:t>ГРАЖДАН</a:t>
            </a:r>
            <a:r>
              <a:rPr lang="ru-RU" sz="2200" b="1" dirty="0">
                <a:solidFill>
                  <a:schemeClr val="accent6">
                    <a:lumMod val="50000"/>
                  </a:schemeClr>
                </a:solidFill>
                <a:latin typeface="PT Astra Serif" pitchFamily="18" charset="-52"/>
                <a:ea typeface="PT Astra Serif" pitchFamily="18" charset="-52"/>
              </a:rPr>
              <a:t/>
            </a:r>
            <a:br>
              <a:rPr lang="ru-RU" sz="2200" b="1" dirty="0">
                <a:solidFill>
                  <a:schemeClr val="accent6">
                    <a:lumMod val="50000"/>
                  </a:schemeClr>
                </a:solidFill>
                <a:latin typeface="PT Astra Serif" pitchFamily="18" charset="-52"/>
                <a:ea typeface="PT Astra Serif" pitchFamily="18" charset="-52"/>
              </a:rPr>
            </a:br>
            <a:r>
              <a:rPr lang="ru-RU" sz="2200" b="1" dirty="0" smtClean="0">
                <a:solidFill>
                  <a:schemeClr val="accent6">
                    <a:lumMod val="50000"/>
                  </a:schemeClr>
                </a:solidFill>
                <a:latin typeface="PT Astra Serif" pitchFamily="18" charset="-52"/>
                <a:ea typeface="PT Astra Serif" pitchFamily="18" charset="-52"/>
              </a:rPr>
              <a:t>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PT Astra Serif" pitchFamily="18" charset="-52"/>
                <a:ea typeface="PT Astra Serif" pitchFamily="18" charset="-52"/>
              </a:rPr>
              <a:t>в разрезе государственной программы Ульяновской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PT Astra Serif" pitchFamily="18" charset="-52"/>
                <a:ea typeface="PT Astra Serif" pitchFamily="18" charset="-52"/>
              </a:rPr>
              <a:t>области «Развитие агропромышленного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PT Astra Serif" pitchFamily="18" charset="-52"/>
                <a:ea typeface="PT Astra Serif" pitchFamily="18" charset="-52"/>
              </a:rPr>
              <a:t>комплекса, сельских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PT Astra Serif" pitchFamily="18" charset="-52"/>
                <a:ea typeface="PT Astra Serif" pitchFamily="18" charset="-52"/>
              </a:rPr>
              <a:t>территорий и регулирование рынков сельскохозяйственной продукции,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PT Astra Serif" pitchFamily="18" charset="-52"/>
                <a:ea typeface="PT Astra Serif" pitchFamily="18" charset="-52"/>
              </a:rPr>
              <a:t>сырья и продовольствия в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PT Astra Serif" pitchFamily="18" charset="-52"/>
                <a:ea typeface="PT Astra Serif" pitchFamily="18" charset="-52"/>
              </a:rPr>
              <a:t>Ульяновской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PT Astra Serif" pitchFamily="18" charset="-52"/>
                <a:ea typeface="PT Astra Serif" pitchFamily="18" charset="-52"/>
              </a:rPr>
              <a:t>области»</a:t>
            </a:r>
            <a:endParaRPr lang="ru-RU" sz="2000" dirty="0">
              <a:solidFill>
                <a:schemeClr val="accent6">
                  <a:lumMod val="50000"/>
                </a:schemeClr>
              </a:solidFill>
              <a:latin typeface="PT Astra Serif" pitchFamily="18" charset="-52"/>
              <a:ea typeface="PT Astra Serif" pitchFamily="18" charset="-52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5877272"/>
            <a:ext cx="8640960" cy="672480"/>
          </a:xfrm>
          <a:gradFill flip="none" rotWithShape="1">
            <a:gsLst>
              <a:gs pos="30000">
                <a:srgbClr val="FFEFD1">
                  <a:alpha val="70000"/>
                </a:srgbClr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  <a:tileRect/>
          </a:gradFill>
          <a:ln>
            <a:gradFill>
              <a:gsLst>
                <a:gs pos="0">
                  <a:schemeClr val="bg2">
                    <a:lumMod val="75000"/>
                  </a:schemeClr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 scaled="0"/>
            </a:gradFill>
          </a:ln>
          <a:scene3d>
            <a:camera prst="orthographicFront"/>
            <a:lightRig rig="balanced" dir="t"/>
          </a:scene3d>
          <a:sp3d/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PT Astra Serif" pitchFamily="18" charset="-52"/>
                <a:ea typeface="PT Astra Serif" pitchFamily="18" charset="-52"/>
              </a:rPr>
              <a:t>Министерство агропромышленного комплекса и развития сельских территорий Ульяновской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PT Astra Serif" pitchFamily="18" charset="-52"/>
                <a:ea typeface="PT Astra Serif" pitchFamily="18" charset="-52"/>
              </a:rPr>
              <a:t>области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PT Astra Serif" pitchFamily="18" charset="-52"/>
              <a:ea typeface="PT Astra Serif" pitchFamily="18" charset="-52"/>
            </a:endParaRPr>
          </a:p>
        </p:txBody>
      </p:sp>
      <p:pic>
        <p:nvPicPr>
          <p:cNvPr id="10" name="Рисунок 9" descr="image-31-03-21-09-47-removebg-previe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476672"/>
            <a:ext cx="1587430" cy="17728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 noChangeAspect="1"/>
          </p:cNvSpPr>
          <p:nvPr>
            <p:ph type="sldNum" sz="quarter" idx="12"/>
          </p:nvPr>
        </p:nvSpPr>
        <p:spPr>
          <a:xfrm>
            <a:off x="8604448" y="6309320"/>
            <a:ext cx="360040" cy="365125"/>
          </a:xfrm>
          <a:gradFill>
            <a:gsLst>
              <a:gs pos="0">
                <a:schemeClr val="bg2">
                  <a:lumMod val="75000"/>
                </a:schemeClr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/>
          <a:lstStyle/>
          <a:p>
            <a:pPr algn="ctr"/>
            <a:fld id="{6A51434C-11F2-4555-B3A6-4E6D41713EE6}" type="slidenum">
              <a:rPr lang="ru-RU" sz="2000" b="1" smtClean="0">
                <a:latin typeface="PT Astra Serif" pitchFamily="18" charset="-52"/>
                <a:ea typeface="PT Astra Serif" pitchFamily="18" charset="-52"/>
              </a:rPr>
              <a:pPr algn="ctr"/>
              <a:t>2</a:t>
            </a:fld>
            <a:endParaRPr lang="ru-RU" sz="2000" b="1" dirty="0">
              <a:latin typeface="PT Astra Serif" pitchFamily="18" charset="-52"/>
              <a:ea typeface="PT Astra Serif" pitchFamily="18" charset="-52"/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1008112"/>
          </a:xfrm>
          <a:gradFill>
            <a:gsLst>
              <a:gs pos="0">
                <a:srgbClr val="FFEFD1">
                  <a:alpha val="50000"/>
                </a:srgbClr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scene3d>
            <a:camera prst="orthographicFront"/>
            <a:lightRig rig="threePt" dir="t"/>
          </a:scene3d>
          <a:sp3d prstMaterial="softEdge"/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PT Astra Serif" pitchFamily="18" charset="-52"/>
                <a:ea typeface="PT Astra Serif" pitchFamily="18" charset="-52"/>
              </a:rPr>
              <a:t>Глоссарий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PT Astra Serif" pitchFamily="18" charset="-52"/>
              <a:ea typeface="PT Astra Serif" pitchFamily="18" charset="-52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179512" y="1340768"/>
            <a:ext cx="8712968" cy="4896544"/>
          </a:xfrm>
          <a:solidFill>
            <a:schemeClr val="accent3">
              <a:lumMod val="20000"/>
              <a:lumOff val="80000"/>
              <a:alpha val="70000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txBody>
          <a:bodyPr>
            <a:normAutofit lnSpcReduction="10000"/>
          </a:bodyPr>
          <a:lstStyle/>
          <a:p>
            <a:pPr algn="just"/>
            <a:r>
              <a:rPr lang="ru-RU" sz="2000" b="1" dirty="0" smtClean="0">
                <a:latin typeface="PT Astra Serif" pitchFamily="18" charset="-52"/>
                <a:ea typeface="PT Astra Serif" pitchFamily="18" charset="-52"/>
              </a:rPr>
              <a:t>Бюджет</a:t>
            </a:r>
            <a:r>
              <a:rPr lang="ru-RU" sz="2000" dirty="0" smtClean="0">
                <a:latin typeface="PT Astra Serif" pitchFamily="18" charset="-52"/>
                <a:ea typeface="PT Astra Serif" pitchFamily="18" charset="-52"/>
              </a:rPr>
              <a:t> –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</a:t>
            </a:r>
          </a:p>
          <a:p>
            <a:pPr algn="just"/>
            <a:r>
              <a:rPr lang="ru-RU" sz="2000" b="1" dirty="0" smtClean="0">
                <a:latin typeface="PT Astra Serif" pitchFamily="18" charset="-52"/>
                <a:ea typeface="PT Astra Serif" pitchFamily="18" charset="-52"/>
              </a:rPr>
              <a:t>Доходы бюджета </a:t>
            </a:r>
            <a:r>
              <a:rPr lang="ru-RU" sz="2000" dirty="0" smtClean="0">
                <a:latin typeface="PT Astra Serif" pitchFamily="18" charset="-52"/>
                <a:ea typeface="PT Astra Serif" pitchFamily="18" charset="-52"/>
              </a:rPr>
              <a:t>– денежные средства, поступающие в бюджет,</a:t>
            </a:r>
            <a:br>
              <a:rPr lang="ru-RU" sz="2000" dirty="0" smtClean="0">
                <a:latin typeface="PT Astra Serif" pitchFamily="18" charset="-52"/>
                <a:ea typeface="PT Astra Serif" pitchFamily="18" charset="-52"/>
              </a:rPr>
            </a:br>
            <a:r>
              <a:rPr lang="ru-RU" sz="2000" dirty="0" smtClean="0">
                <a:latin typeface="PT Astra Serif" pitchFamily="18" charset="-52"/>
                <a:ea typeface="PT Astra Serif" pitchFamily="18" charset="-52"/>
              </a:rPr>
              <a:t>за исключением средств, являющихся в соответствии с Бюджетным кодексом РФ источниками финансирования дефицита бюджета.</a:t>
            </a:r>
          </a:p>
          <a:p>
            <a:pPr algn="just"/>
            <a:r>
              <a:rPr lang="ru-RU" sz="2000" b="1" dirty="0" smtClean="0">
                <a:latin typeface="PT Astra Serif" pitchFamily="18" charset="-52"/>
                <a:ea typeface="PT Astra Serif" pitchFamily="18" charset="-52"/>
              </a:rPr>
              <a:t>Расходы бюджета </a:t>
            </a:r>
            <a:r>
              <a:rPr lang="ru-RU" sz="2000" dirty="0" smtClean="0">
                <a:latin typeface="PT Astra Serif" pitchFamily="18" charset="-52"/>
                <a:ea typeface="PT Astra Serif" pitchFamily="18" charset="-52"/>
              </a:rPr>
              <a:t>– это выплачиваемые из бюджета денежные средства (социальные выплаты населению, капитальное строительство и другие),</a:t>
            </a:r>
            <a:br>
              <a:rPr lang="ru-RU" sz="2000" dirty="0" smtClean="0">
                <a:latin typeface="PT Astra Serif" pitchFamily="18" charset="-52"/>
                <a:ea typeface="PT Astra Serif" pitchFamily="18" charset="-52"/>
              </a:rPr>
            </a:br>
            <a:r>
              <a:rPr lang="ru-RU" sz="2000" dirty="0" smtClean="0">
                <a:latin typeface="PT Astra Serif" pitchFamily="18" charset="-52"/>
                <a:ea typeface="PT Astra Serif" pitchFamily="18" charset="-52"/>
              </a:rPr>
              <a:t>за исключением средств, являющихся в соответствии с Бюджетным кодексом РФ источниками финансирования дефицита бюджета.</a:t>
            </a:r>
          </a:p>
          <a:p>
            <a:pPr algn="just"/>
            <a:r>
              <a:rPr lang="ru-RU" sz="2000" b="1" dirty="0" smtClean="0">
                <a:latin typeface="PT Astra Serif" pitchFamily="18" charset="-52"/>
                <a:ea typeface="PT Astra Serif" pitchFamily="18" charset="-52"/>
              </a:rPr>
              <a:t>Государственная программа </a:t>
            </a:r>
            <a:r>
              <a:rPr lang="ru-RU" sz="2000" dirty="0" smtClean="0">
                <a:latin typeface="PT Astra Serif" pitchFamily="18" charset="-52"/>
                <a:ea typeface="PT Astra Serif" pitchFamily="18" charset="-52"/>
              </a:rPr>
              <a:t>– система мероприятий (взаимоувязанных по задачам, срокам осуществления и ресурсам) и инструментов государственной политики, обеспечивающих в рамках реализации ключевых государственных функций достижение приоритетов и целей государственной политики в сфере социально-экономического развития</a:t>
            </a:r>
            <a:br>
              <a:rPr lang="ru-RU" sz="2000" dirty="0" smtClean="0">
                <a:latin typeface="PT Astra Serif" pitchFamily="18" charset="-52"/>
                <a:ea typeface="PT Astra Serif" pitchFamily="18" charset="-52"/>
              </a:rPr>
            </a:br>
            <a:r>
              <a:rPr lang="ru-RU" sz="2000" dirty="0" smtClean="0">
                <a:latin typeface="PT Astra Serif" pitchFamily="18" charset="-52"/>
                <a:ea typeface="PT Astra Serif" pitchFamily="18" charset="-52"/>
              </a:rPr>
              <a:t>и безопасности.</a:t>
            </a:r>
            <a:endParaRPr lang="ru-RU" sz="2000" dirty="0">
              <a:latin typeface="PT Astra Serif" pitchFamily="18" charset="-52"/>
              <a:ea typeface="PT Astra Serif" pitchFamily="18" charset="-5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 noChangeAspect="1"/>
          </p:cNvSpPr>
          <p:nvPr>
            <p:ph type="sldNum" sz="quarter" idx="12"/>
          </p:nvPr>
        </p:nvSpPr>
        <p:spPr>
          <a:xfrm>
            <a:off x="8604448" y="6309320"/>
            <a:ext cx="360040" cy="365125"/>
          </a:xfrm>
          <a:gradFill>
            <a:gsLst>
              <a:gs pos="0">
                <a:schemeClr val="bg2">
                  <a:lumMod val="75000"/>
                </a:schemeClr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/>
          <a:lstStyle/>
          <a:p>
            <a:pPr algn="ctr"/>
            <a:fld id="{6A51434C-11F2-4555-B3A6-4E6D41713EE6}" type="slidenum">
              <a:rPr lang="ru-RU" sz="2000" b="1" smtClean="0">
                <a:latin typeface="PT Astra Serif" pitchFamily="18" charset="-52"/>
                <a:ea typeface="PT Astra Serif" pitchFamily="18" charset="-52"/>
              </a:rPr>
              <a:pPr algn="ctr"/>
              <a:t>3</a:t>
            </a:fld>
            <a:endParaRPr lang="ru-RU" sz="2000" b="1" dirty="0">
              <a:latin typeface="PT Astra Serif" pitchFamily="18" charset="-52"/>
              <a:ea typeface="PT Astra Serif" pitchFamily="18" charset="-52"/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1008112"/>
          </a:xfrm>
          <a:gradFill>
            <a:gsLst>
              <a:gs pos="0">
                <a:srgbClr val="FFEFD1">
                  <a:alpha val="50000"/>
                </a:srgbClr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scene3d>
            <a:camera prst="orthographicFront"/>
            <a:lightRig rig="threePt" dir="t"/>
          </a:scene3d>
          <a:sp3d prstMaterial="softEdge"/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PT Astra Serif" pitchFamily="18" charset="-52"/>
                <a:ea typeface="PT Astra Serif" pitchFamily="18" charset="-52"/>
              </a:rPr>
              <a:t>О государственной программе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PT Astra Serif" pitchFamily="18" charset="-52"/>
              <a:ea typeface="PT Astra Serif" pitchFamily="18" charset="-52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179512" y="1196752"/>
            <a:ext cx="5040560" cy="5328592"/>
          </a:xfrm>
          <a:solidFill>
            <a:schemeClr val="accent3">
              <a:lumMod val="20000"/>
              <a:lumOff val="80000"/>
              <a:alpha val="70000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txBody>
          <a:bodyPr>
            <a:normAutofit fontScale="70000" lnSpcReduction="20000"/>
          </a:bodyPr>
          <a:lstStyle/>
          <a:p>
            <a:pPr algn="just"/>
            <a:endParaRPr lang="ru-RU" sz="2300" dirty="0" smtClean="0">
              <a:latin typeface="PT Astra Serif" pitchFamily="18" charset="-52"/>
              <a:ea typeface="PT Astra Serif" pitchFamily="18" charset="-52"/>
            </a:endParaRPr>
          </a:p>
          <a:p>
            <a:pPr algn="just"/>
            <a:r>
              <a:rPr lang="ru-RU" sz="2300" dirty="0" smtClean="0">
                <a:latin typeface="PT Astra Serif" pitchFamily="18" charset="-52"/>
                <a:ea typeface="PT Astra Serif" pitchFamily="18" charset="-52"/>
              </a:rPr>
              <a:t>С 2020 года на территории Ульяновской области реализуется </a:t>
            </a:r>
            <a:r>
              <a:rPr lang="ru-RU" sz="2300" b="1" dirty="0" smtClean="0">
                <a:solidFill>
                  <a:srgbClr val="0070C0"/>
                </a:solidFill>
                <a:latin typeface="PT Astra Serif" pitchFamily="18" charset="-52"/>
                <a:ea typeface="PT Astra Serif" pitchFamily="18" charset="-52"/>
              </a:rPr>
              <a:t>государственная программа Ульяновской области «Развитие агропромышленного комплекса, сельских территорий и регулирование рынков сельскохозяйственной продукции, сырья</a:t>
            </a:r>
            <a:br>
              <a:rPr lang="ru-RU" sz="2300" b="1" dirty="0" smtClean="0">
                <a:solidFill>
                  <a:srgbClr val="0070C0"/>
                </a:solidFill>
                <a:latin typeface="PT Astra Serif" pitchFamily="18" charset="-52"/>
                <a:ea typeface="PT Astra Serif" pitchFamily="18" charset="-52"/>
              </a:rPr>
            </a:br>
            <a:r>
              <a:rPr lang="ru-RU" sz="2300" b="1" dirty="0" smtClean="0">
                <a:solidFill>
                  <a:srgbClr val="0070C0"/>
                </a:solidFill>
                <a:latin typeface="PT Astra Serif" pitchFamily="18" charset="-52"/>
                <a:ea typeface="PT Astra Serif" pitchFamily="18" charset="-52"/>
              </a:rPr>
              <a:t>и продовольствия в Ульяновской области» </a:t>
            </a:r>
            <a:r>
              <a:rPr lang="ru-RU" sz="2300" dirty="0" smtClean="0">
                <a:latin typeface="PT Astra Serif" pitchFamily="18" charset="-52"/>
                <a:ea typeface="PT Astra Serif" pitchFamily="18" charset="-52"/>
              </a:rPr>
              <a:t>(далее – государственная программа), которая является основным программным документом, определяющим цели, задачи и основные направления развития агропромышленного комплекса, сельских территорий, а также регулирования рынков сельскохозяйственной продукции, сырья и продовольствия региона.</a:t>
            </a:r>
          </a:p>
          <a:p>
            <a:pPr algn="just"/>
            <a:endParaRPr lang="ru-RU" sz="2300" dirty="0" smtClean="0">
              <a:latin typeface="PT Astra Serif" pitchFamily="18" charset="-52"/>
              <a:ea typeface="PT Astra Serif" pitchFamily="18" charset="-52"/>
            </a:endParaRPr>
          </a:p>
          <a:p>
            <a:pPr algn="just"/>
            <a:r>
              <a:rPr lang="ru-RU" sz="2300" dirty="0" smtClean="0">
                <a:latin typeface="PT Astra Serif" pitchFamily="18" charset="-52"/>
                <a:ea typeface="PT Astra Serif" pitchFamily="18" charset="-52"/>
              </a:rPr>
              <a:t>Законом Ульяновской области от 08.12.2022</a:t>
            </a:r>
            <a:br>
              <a:rPr lang="ru-RU" sz="2300" dirty="0" smtClean="0">
                <a:latin typeface="PT Astra Serif" pitchFamily="18" charset="-52"/>
                <a:ea typeface="PT Astra Serif" pitchFamily="18" charset="-52"/>
              </a:rPr>
            </a:br>
            <a:r>
              <a:rPr lang="ru-RU" sz="2300" dirty="0" smtClean="0">
                <a:latin typeface="PT Astra Serif" pitchFamily="18" charset="-52"/>
                <a:ea typeface="PT Astra Serif" pitchFamily="18" charset="-52"/>
              </a:rPr>
              <a:t>№ 119-ЗО «Об областном бюджете Ульяновской области на 2023 год и на плановый период 2024</a:t>
            </a:r>
            <a:br>
              <a:rPr lang="ru-RU" sz="2300" dirty="0" smtClean="0">
                <a:latin typeface="PT Astra Serif" pitchFamily="18" charset="-52"/>
                <a:ea typeface="PT Astra Serif" pitchFamily="18" charset="-52"/>
              </a:rPr>
            </a:br>
            <a:r>
              <a:rPr lang="ru-RU" sz="2300" dirty="0" smtClean="0">
                <a:latin typeface="PT Astra Serif" pitchFamily="18" charset="-52"/>
                <a:ea typeface="PT Astra Serif" pitchFamily="18" charset="-52"/>
              </a:rPr>
              <a:t>и 2025 годов» на реализацию государственной программы предусмотрено:</a:t>
            </a:r>
          </a:p>
          <a:p>
            <a:pPr algn="ctr">
              <a:buNone/>
            </a:pPr>
            <a:r>
              <a:rPr lang="ru-RU" sz="2300" b="1" dirty="0" smtClean="0">
                <a:latin typeface="PT Astra Serif" pitchFamily="18" charset="-52"/>
                <a:ea typeface="PT Astra Serif" pitchFamily="18" charset="-52"/>
              </a:rPr>
              <a:t>- в 2023 году – 5 млрд. 628 </a:t>
            </a:r>
            <a:r>
              <a:rPr lang="ru-RU" sz="2300" b="1" dirty="0" err="1" smtClean="0">
                <a:latin typeface="PT Astra Serif" pitchFamily="18" charset="-52"/>
                <a:ea typeface="PT Astra Serif" pitchFamily="18" charset="-52"/>
              </a:rPr>
              <a:t>млн</a:t>
            </a:r>
            <a:r>
              <a:rPr lang="ru-RU" sz="2300" b="1" dirty="0" smtClean="0">
                <a:latin typeface="PT Astra Serif" pitchFamily="18" charset="-52"/>
                <a:ea typeface="PT Astra Serif" pitchFamily="18" charset="-52"/>
              </a:rPr>
              <a:t> 039,4 тыс. рублей;</a:t>
            </a:r>
          </a:p>
          <a:p>
            <a:pPr algn="ctr">
              <a:buNone/>
            </a:pPr>
            <a:r>
              <a:rPr lang="ru-RU" sz="2300" b="1" dirty="0" smtClean="0">
                <a:latin typeface="PT Astra Serif" pitchFamily="18" charset="-52"/>
                <a:ea typeface="PT Astra Serif" pitchFamily="18" charset="-52"/>
              </a:rPr>
              <a:t>- в 2024 году – 2 млрд. 845 </a:t>
            </a:r>
            <a:r>
              <a:rPr lang="ru-RU" sz="2300" b="1" dirty="0" err="1" smtClean="0">
                <a:latin typeface="PT Astra Serif" pitchFamily="18" charset="-52"/>
                <a:ea typeface="PT Astra Serif" pitchFamily="18" charset="-52"/>
              </a:rPr>
              <a:t>млн</a:t>
            </a:r>
            <a:r>
              <a:rPr lang="ru-RU" sz="2300" b="1" dirty="0" smtClean="0">
                <a:latin typeface="PT Astra Serif" pitchFamily="18" charset="-52"/>
                <a:ea typeface="PT Astra Serif" pitchFamily="18" charset="-52"/>
              </a:rPr>
              <a:t> 008,5 тыс. рублей;</a:t>
            </a:r>
          </a:p>
          <a:p>
            <a:pPr algn="ctr">
              <a:buNone/>
            </a:pPr>
            <a:r>
              <a:rPr lang="ru-RU" sz="2300" b="1" dirty="0" smtClean="0">
                <a:latin typeface="PT Astra Serif" pitchFamily="18" charset="-52"/>
                <a:ea typeface="PT Astra Serif" pitchFamily="18" charset="-52"/>
              </a:rPr>
              <a:t>- в 2025 году – 2 млрд. 851 </a:t>
            </a:r>
            <a:r>
              <a:rPr lang="ru-RU" sz="2300" b="1" dirty="0" err="1" smtClean="0">
                <a:latin typeface="PT Astra Serif" pitchFamily="18" charset="-52"/>
                <a:ea typeface="PT Astra Serif" pitchFamily="18" charset="-52"/>
              </a:rPr>
              <a:t>млн</a:t>
            </a:r>
            <a:r>
              <a:rPr lang="ru-RU" sz="2300" b="1" dirty="0" smtClean="0">
                <a:latin typeface="PT Astra Serif" pitchFamily="18" charset="-52"/>
                <a:ea typeface="PT Astra Serif" pitchFamily="18" charset="-52"/>
              </a:rPr>
              <a:t> 508,5 тыс. рублей.</a:t>
            </a:r>
          </a:p>
          <a:p>
            <a:pPr algn="just">
              <a:buNone/>
            </a:pPr>
            <a:endParaRPr lang="ru-RU" sz="2000" dirty="0">
              <a:latin typeface="PT Astra Serif" pitchFamily="18" charset="-52"/>
              <a:ea typeface="PT Astra Serif" pitchFamily="18" charset="-52"/>
            </a:endParaRPr>
          </a:p>
        </p:txBody>
      </p:sp>
      <p:sp>
        <p:nvSpPr>
          <p:cNvPr id="1030" name="AutoShape 6" descr="✅"/>
          <p:cNvSpPr>
            <a:spLocks noChangeAspect="1" noChangeArrowheads="1"/>
          </p:cNvSpPr>
          <p:nvPr/>
        </p:nvSpPr>
        <p:spPr bwMode="auto">
          <a:xfrm>
            <a:off x="130175" y="-34925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1" name="AutoShape 7" descr="✅"/>
          <p:cNvSpPr>
            <a:spLocks noChangeAspect="1" noChangeArrowheads="1"/>
          </p:cNvSpPr>
          <p:nvPr/>
        </p:nvSpPr>
        <p:spPr bwMode="auto">
          <a:xfrm>
            <a:off x="130175" y="-603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✅"/>
          <p:cNvSpPr>
            <a:spLocks noChangeAspect="1" noChangeArrowheads="1"/>
          </p:cNvSpPr>
          <p:nvPr/>
        </p:nvSpPr>
        <p:spPr bwMode="auto">
          <a:xfrm>
            <a:off x="130175" y="22860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5508104" y="1268760"/>
            <a:ext cx="3456384" cy="36625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450" dirty="0" smtClean="0">
                <a:latin typeface="PT Astra Serif" pitchFamily="18" charset="-52"/>
                <a:ea typeface="PT Astra Serif" pitchFamily="18" charset="-52"/>
                <a:cs typeface="Arial" pitchFamily="34" charset="0"/>
              </a:rPr>
              <a:t>«Обозначу задачи, стоящие перед Минсельхозом области, на которые направляются бюджетные средства: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1450" smtClean="0">
                <a:latin typeface="PT Astra Serif" pitchFamily="18" charset="-52"/>
                <a:ea typeface="PT Astra Serif" pitchFamily="18" charset="-52"/>
                <a:cs typeface="Arial" pitchFamily="34" charset="0"/>
              </a:rPr>
              <a:t> обеспечение </a:t>
            </a:r>
            <a:r>
              <a:rPr lang="ru-RU" sz="1450" dirty="0" smtClean="0">
                <a:latin typeface="PT Astra Serif" pitchFamily="18" charset="-52"/>
                <a:ea typeface="PT Astra Serif" pitchFamily="18" charset="-52"/>
                <a:cs typeface="Arial" pitchFamily="34" charset="0"/>
              </a:rPr>
              <a:t>продовольственной безопасности;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1450" dirty="0" smtClean="0">
                <a:latin typeface="PT Astra Serif" pitchFamily="18" charset="-52"/>
                <a:ea typeface="PT Astra Serif" pitchFamily="18" charset="-52"/>
                <a:cs typeface="Arial" pitchFamily="34" charset="0"/>
              </a:rPr>
              <a:t> достижение национальных целей, определённых в Указе Президента</a:t>
            </a:r>
            <a:br>
              <a:rPr lang="ru-RU" sz="1450" dirty="0" smtClean="0">
                <a:latin typeface="PT Astra Serif" pitchFamily="18" charset="-52"/>
                <a:ea typeface="PT Astra Serif" pitchFamily="18" charset="-52"/>
                <a:cs typeface="Arial" pitchFamily="34" charset="0"/>
              </a:rPr>
            </a:br>
            <a:r>
              <a:rPr lang="ru-RU" sz="1450" dirty="0" smtClean="0">
                <a:latin typeface="PT Astra Serif" pitchFamily="18" charset="-52"/>
                <a:ea typeface="PT Astra Serif" pitchFamily="18" charset="-52"/>
                <a:cs typeface="Arial" pitchFamily="34" charset="0"/>
              </a:rPr>
              <a:t>«О национальных целях развития</a:t>
            </a:r>
            <a:br>
              <a:rPr lang="ru-RU" sz="1450" dirty="0" smtClean="0">
                <a:latin typeface="PT Astra Serif" pitchFamily="18" charset="-52"/>
                <a:ea typeface="PT Astra Serif" pitchFamily="18" charset="-52"/>
                <a:cs typeface="Arial" pitchFamily="34" charset="0"/>
              </a:rPr>
            </a:br>
            <a:r>
              <a:rPr lang="ru-RU" sz="1450" dirty="0" smtClean="0">
                <a:latin typeface="PT Astra Serif" pitchFamily="18" charset="-52"/>
                <a:ea typeface="PT Astra Serif" pitchFamily="18" charset="-52"/>
                <a:cs typeface="Arial" pitchFamily="34" charset="0"/>
              </a:rPr>
              <a:t>на период до 2030 года»;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1450" dirty="0" smtClean="0">
                <a:latin typeface="PT Astra Serif" pitchFamily="18" charset="-52"/>
                <a:ea typeface="PT Astra Serif" pitchFamily="18" charset="-52"/>
                <a:cs typeface="Arial" pitchFamily="34" charset="0"/>
              </a:rPr>
              <a:t> повышение заработной платы</a:t>
            </a:r>
            <a:br>
              <a:rPr lang="ru-RU" sz="1450" dirty="0" smtClean="0">
                <a:latin typeface="PT Astra Serif" pitchFamily="18" charset="-52"/>
                <a:ea typeface="PT Astra Serif" pitchFamily="18" charset="-52"/>
                <a:cs typeface="Arial" pitchFamily="34" charset="0"/>
              </a:rPr>
            </a:br>
            <a:r>
              <a:rPr lang="ru-RU" sz="1450" dirty="0" smtClean="0">
                <a:latin typeface="PT Astra Serif" pitchFamily="18" charset="-52"/>
                <a:ea typeface="PT Astra Serif" pitchFamily="18" charset="-52"/>
                <a:cs typeface="Arial" pitchFamily="34" charset="0"/>
              </a:rPr>
              <a:t>в отраслях не менее чем на 15%»,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ru-RU" sz="800" dirty="0" smtClean="0">
              <a:latin typeface="PT Astra Serif" pitchFamily="18" charset="-52"/>
              <a:ea typeface="PT Astra Serif" pitchFamily="18" charset="-52"/>
              <a:cs typeface="Arial" pitchFamily="34" charset="0"/>
            </a:endParaRPr>
          </a:p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ru-RU" sz="1450" dirty="0" smtClean="0">
                <a:latin typeface="PT Astra Serif" pitchFamily="18" charset="-52"/>
                <a:ea typeface="PT Astra Serif" pitchFamily="18" charset="-52"/>
                <a:cs typeface="Arial" pitchFamily="34" charset="0"/>
              </a:rPr>
              <a:t>         - </a:t>
            </a:r>
            <a:r>
              <a:rPr lang="ru-RU" sz="1450" dirty="0" smtClean="0">
                <a:latin typeface="PT Astra Serif" pitchFamily="18" charset="-52"/>
                <a:ea typeface="PT Astra Serif" pitchFamily="18" charset="-52"/>
              </a:rPr>
              <a:t>Министр агропромышленного</a:t>
            </a:r>
            <a:br>
              <a:rPr lang="ru-RU" sz="1450" dirty="0" smtClean="0">
                <a:latin typeface="PT Astra Serif" pitchFamily="18" charset="-52"/>
                <a:ea typeface="PT Astra Serif" pitchFamily="18" charset="-52"/>
              </a:rPr>
            </a:br>
            <a:r>
              <a:rPr lang="ru-RU" sz="1450" dirty="0" smtClean="0">
                <a:latin typeface="PT Astra Serif" pitchFamily="18" charset="-52"/>
                <a:ea typeface="PT Astra Serif" pitchFamily="18" charset="-52"/>
              </a:rPr>
              <a:t>           комплекса и развития сельских</a:t>
            </a:r>
            <a:br>
              <a:rPr lang="ru-RU" sz="1450" dirty="0" smtClean="0">
                <a:latin typeface="PT Astra Serif" pitchFamily="18" charset="-52"/>
                <a:ea typeface="PT Astra Serif" pitchFamily="18" charset="-52"/>
              </a:rPr>
            </a:br>
            <a:r>
              <a:rPr lang="ru-RU" sz="1450" dirty="0" smtClean="0">
                <a:latin typeface="PT Astra Serif" pitchFamily="18" charset="-52"/>
                <a:ea typeface="PT Astra Serif" pitchFamily="18" charset="-52"/>
              </a:rPr>
              <a:t>           территорий Ульяновской области</a:t>
            </a:r>
            <a:br>
              <a:rPr lang="ru-RU" sz="1450" dirty="0" smtClean="0">
                <a:latin typeface="PT Astra Serif" pitchFamily="18" charset="-52"/>
                <a:ea typeface="PT Astra Serif" pitchFamily="18" charset="-52"/>
              </a:rPr>
            </a:br>
            <a:r>
              <a:rPr lang="ru-RU" sz="1450" dirty="0" smtClean="0">
                <a:latin typeface="PT Astra Serif" pitchFamily="18" charset="-52"/>
                <a:ea typeface="PT Astra Serif" pitchFamily="18" charset="-52"/>
              </a:rPr>
              <a:t>           </a:t>
            </a:r>
            <a:r>
              <a:rPr lang="ru-RU" sz="1450" dirty="0" err="1" smtClean="0">
                <a:latin typeface="PT Astra Serif" pitchFamily="18" charset="-52"/>
                <a:ea typeface="PT Astra Serif" pitchFamily="18" charset="-52"/>
              </a:rPr>
              <a:t>Семёнкин</a:t>
            </a:r>
            <a:r>
              <a:rPr lang="ru-RU" sz="1450" dirty="0" smtClean="0">
                <a:latin typeface="PT Astra Serif" pitchFamily="18" charset="-52"/>
                <a:ea typeface="PT Astra Serif" pitchFamily="18" charset="-52"/>
              </a:rPr>
              <a:t> М.И.</a:t>
            </a:r>
            <a:endParaRPr lang="ru-RU" sz="1450" dirty="0" smtClean="0">
              <a:latin typeface="PT Astra Serif" pitchFamily="18" charset="-52"/>
              <a:ea typeface="PT Astra Serif" pitchFamily="18" charset="-52"/>
              <a:cs typeface="Arial" pitchFamily="34" charset="0"/>
            </a:endParaRPr>
          </a:p>
        </p:txBody>
      </p:sp>
      <p:pic>
        <p:nvPicPr>
          <p:cNvPr id="15" name="Рисунок 14" descr="м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6096" y="4653136"/>
            <a:ext cx="2016224" cy="2016224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850106"/>
          </a:xfrm>
          <a:gradFill>
            <a:gsLst>
              <a:gs pos="0">
                <a:schemeClr val="bg2">
                  <a:alpha val="50000"/>
                </a:schemeClr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PT Astra Serif" pitchFamily="18" charset="-52"/>
                <a:ea typeface="PT Astra Serif" pitchFamily="18" charset="-52"/>
              </a:rPr>
              <a:t>Цель и задачи государственной программы</a:t>
            </a:r>
          </a:p>
        </p:txBody>
      </p:sp>
      <p:graphicFrame>
        <p:nvGraphicFramePr>
          <p:cNvPr id="9" name="Схема 8"/>
          <p:cNvGraphicFramePr/>
          <p:nvPr/>
        </p:nvGraphicFramePr>
        <p:xfrm>
          <a:off x="251520" y="1196752"/>
          <a:ext cx="8712968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532440" y="6376243"/>
            <a:ext cx="442392" cy="365125"/>
          </a:xfrm>
          <a:gradFill>
            <a:gsLst>
              <a:gs pos="0">
                <a:schemeClr val="bg2">
                  <a:lumMod val="75000"/>
                </a:schemeClr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/>
          <a:lstStyle/>
          <a:p>
            <a:pPr algn="ctr"/>
            <a:fld id="{6A51434C-11F2-4555-B3A6-4E6D41713EE6}" type="slidenum">
              <a:rPr lang="ru-RU" sz="2000" smtClean="0">
                <a:latin typeface="PT Astra Serif" pitchFamily="18" charset="-52"/>
                <a:ea typeface="PT Astra Serif" pitchFamily="18" charset="-52"/>
              </a:rPr>
              <a:pPr algn="ctr"/>
              <a:t>4</a:t>
            </a:fld>
            <a:endParaRPr lang="ru-RU" sz="2000" dirty="0">
              <a:latin typeface="PT Astra Serif" pitchFamily="18" charset="-52"/>
              <a:ea typeface="PT Astra Serif" pitchFamily="18" charset="-52"/>
            </a:endParaRPr>
          </a:p>
        </p:txBody>
      </p:sp>
      <p:pic>
        <p:nvPicPr>
          <p:cNvPr id="15" name="Рисунок 14" descr="upld_33406.jpg"/>
          <p:cNvPicPr>
            <a:picLocks noChangeAspect="1"/>
          </p:cNvPicPr>
          <p:nvPr/>
        </p:nvPicPr>
        <p:blipFill>
          <a:blip r:embed="rId7" cstate="print"/>
          <a:srcRect l="19070" b="9524"/>
          <a:stretch>
            <a:fillRect/>
          </a:stretch>
        </p:blipFill>
        <p:spPr>
          <a:xfrm>
            <a:off x="179512" y="2420888"/>
            <a:ext cx="1368152" cy="881039"/>
          </a:xfrm>
          <a:prstGeom prst="ellipse">
            <a:avLst/>
          </a:prstGeom>
          <a:ln w="38100">
            <a:solidFill>
              <a:schemeClr val="bg1"/>
            </a:solidFill>
          </a:ln>
        </p:spPr>
      </p:pic>
      <p:pic>
        <p:nvPicPr>
          <p:cNvPr id="20" name="Рисунок 19" descr="1512729252_0_211_2886_1848_600x0_80_0_0_b2d9f10c74024a71e1814123b764b25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547664" y="3212976"/>
            <a:ext cx="1368152" cy="1008112"/>
          </a:xfrm>
          <a:prstGeom prst="ellipse">
            <a:avLst/>
          </a:prstGeom>
          <a:ln w="38100">
            <a:solidFill>
              <a:schemeClr val="bg1"/>
            </a:solidFill>
          </a:ln>
        </p:spPr>
      </p:pic>
      <p:pic>
        <p:nvPicPr>
          <p:cNvPr id="22" name="Рисунок 21" descr="02.11.04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07504" y="3645024"/>
            <a:ext cx="1296144" cy="1008112"/>
          </a:xfrm>
          <a:prstGeom prst="ellipse">
            <a:avLst/>
          </a:prstGeom>
          <a:ln w="38100">
            <a:solidFill>
              <a:schemeClr val="bg1"/>
            </a:solidFill>
          </a:ln>
        </p:spPr>
      </p:pic>
      <p:pic>
        <p:nvPicPr>
          <p:cNvPr id="23" name="Рисунок 22" descr="forel2_d_850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331640" y="4509120"/>
            <a:ext cx="1395148" cy="1008112"/>
          </a:xfrm>
          <a:prstGeom prst="ellipse">
            <a:avLst/>
          </a:prstGeom>
          <a:ln w="38100">
            <a:solidFill>
              <a:schemeClr val="bg1"/>
            </a:solidFill>
          </a:ln>
        </p:spPr>
      </p:pic>
      <p:pic>
        <p:nvPicPr>
          <p:cNvPr id="26" name="Рисунок 25" descr="forel2_d_850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79512" y="5301208"/>
            <a:ext cx="1368152" cy="1008112"/>
          </a:xfrm>
          <a:prstGeom prst="ellipse">
            <a:avLst/>
          </a:prstGeom>
          <a:ln w="38100">
            <a:solidFill>
              <a:schemeClr val="bg1"/>
            </a:solidFill>
          </a:ln>
        </p:spPr>
      </p:pic>
      <p:pic>
        <p:nvPicPr>
          <p:cNvPr id="27" name="Рисунок 26" descr="forel2_d_850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547664" y="5733256"/>
            <a:ext cx="1440160" cy="1008111"/>
          </a:xfrm>
          <a:prstGeom prst="ellipse">
            <a:avLst/>
          </a:prstGeom>
          <a:ln w="38100"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24744"/>
            <a:ext cx="8640960" cy="5472608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rmAutofit fontScale="70000" lnSpcReduction="20000"/>
          </a:bodyPr>
          <a:lstStyle/>
          <a:p>
            <a:pPr algn="just">
              <a:buFont typeface="Wingdings" pitchFamily="2" charset="2"/>
              <a:buChar char="ü"/>
            </a:pPr>
            <a:endParaRPr lang="ru-RU" sz="2300" b="1" dirty="0" smtClean="0">
              <a:latin typeface="PT Astra Serif" pitchFamily="18" charset="-52"/>
              <a:ea typeface="PT Astra Serif" pitchFamily="18" charset="-52"/>
            </a:endParaRPr>
          </a:p>
          <a:p>
            <a:pPr algn="just">
              <a:buFont typeface="Wingdings" pitchFamily="2" charset="2"/>
              <a:buChar char="ü"/>
            </a:pPr>
            <a:r>
              <a:rPr lang="ru-RU" sz="2300" b="1" dirty="0" smtClean="0">
                <a:latin typeface="PT Astra Serif" pitchFamily="18" charset="-52"/>
                <a:ea typeface="PT Astra Serif" pitchFamily="18" charset="-52"/>
              </a:rPr>
              <a:t>Реализуемые меры поддержки в рамках государственной программы </a:t>
            </a:r>
            <a:r>
              <a:rPr lang="ru-RU" sz="2300" dirty="0" smtClean="0">
                <a:latin typeface="PT Astra Serif" pitchFamily="18" charset="-52"/>
                <a:ea typeface="PT Astra Serif" pitchFamily="18" charset="-52"/>
              </a:rPr>
              <a:t>обеспечивают рост объёмов производства продукции сельского хозяйства, пищевой и перерабатывающей промышленности, повышение рентабельности деятельности сельскохозяйственных предприятий, переход к </a:t>
            </a:r>
            <a:r>
              <a:rPr lang="ru-RU" sz="2300" dirty="0" err="1" smtClean="0">
                <a:latin typeface="PT Astra Serif" pitchFamily="18" charset="-52"/>
                <a:ea typeface="PT Astra Serif" pitchFamily="18" charset="-52"/>
              </a:rPr>
              <a:t>экспортно</a:t>
            </a:r>
            <a:r>
              <a:rPr lang="ru-RU" sz="2300" dirty="0" smtClean="0">
                <a:latin typeface="PT Astra Serif" pitchFamily="18" charset="-52"/>
                <a:ea typeface="PT Astra Serif" pitchFamily="18" charset="-52"/>
              </a:rPr>
              <a:t> ориентированной модели развития отрасли.</a:t>
            </a:r>
          </a:p>
          <a:p>
            <a:pPr algn="just">
              <a:buNone/>
            </a:pPr>
            <a:endParaRPr lang="ru-RU" sz="2600" dirty="0" smtClean="0">
              <a:latin typeface="PT Astra Serif" pitchFamily="18" charset="-52"/>
              <a:ea typeface="PT Astra Serif" pitchFamily="18" charset="-52"/>
            </a:endParaRPr>
          </a:p>
          <a:p>
            <a:pPr algn="just">
              <a:buFont typeface="Wingdings" pitchFamily="2" charset="2"/>
              <a:buChar char="ü"/>
            </a:pPr>
            <a:r>
              <a:rPr lang="ru-RU" sz="2300" dirty="0" smtClean="0">
                <a:latin typeface="PT Astra Serif" pitchFamily="18" charset="-52"/>
                <a:ea typeface="PT Astra Serif" pitchFamily="18" charset="-52"/>
              </a:rPr>
              <a:t>Государственная программа направлена на достижение целей соответствующих </a:t>
            </a:r>
            <a:r>
              <a:rPr lang="ru-RU" sz="2300" b="1" dirty="0" smtClean="0">
                <a:latin typeface="PT Astra Serif" pitchFamily="18" charset="-52"/>
                <a:ea typeface="PT Astra Serif" pitchFamily="18" charset="-52"/>
              </a:rPr>
              <a:t>государственным программам РФ, срок реализации которых определён до 2030 года</a:t>
            </a:r>
            <a:r>
              <a:rPr lang="ru-RU" sz="2300" dirty="0" smtClean="0">
                <a:latin typeface="PT Astra Serif" pitchFamily="18" charset="-52"/>
                <a:ea typeface="PT Astra Serif" pitchFamily="18" charset="-52"/>
              </a:rPr>
              <a:t>:</a:t>
            </a:r>
          </a:p>
          <a:p>
            <a:pPr algn="just">
              <a:buNone/>
            </a:pPr>
            <a:r>
              <a:rPr lang="ru-RU" sz="2300" dirty="0" smtClean="0">
                <a:latin typeface="PT Astra Serif" pitchFamily="18" charset="-52"/>
                <a:ea typeface="PT Astra Serif" pitchFamily="18" charset="-52"/>
              </a:rPr>
              <a:t>- государственная программа развития сельского хозяйства и регулирования рынков сельскохозяйственной продукции, сырья и продовольствия, утверждена Постановлением Правительства РФ от 14.07.2012 № 717;</a:t>
            </a:r>
          </a:p>
          <a:p>
            <a:pPr algn="just">
              <a:buNone/>
            </a:pPr>
            <a:r>
              <a:rPr lang="ru-RU" sz="2300" dirty="0" smtClean="0">
                <a:latin typeface="PT Astra Serif" pitchFamily="18" charset="-52"/>
                <a:ea typeface="PT Astra Serif" pitchFamily="18" charset="-52"/>
              </a:rPr>
              <a:t>- государственная программа Российской Федерации «Комплексное развитие сельских территорий», утверждена Постановлением Правительства РФ от 31.05.2019 № 696;</a:t>
            </a:r>
          </a:p>
          <a:p>
            <a:pPr algn="just">
              <a:buFontTx/>
              <a:buChar char="-"/>
            </a:pPr>
            <a:r>
              <a:rPr lang="ru-RU" sz="2300" dirty="0" smtClean="0">
                <a:latin typeface="PT Astra Serif" pitchFamily="18" charset="-52"/>
                <a:ea typeface="PT Astra Serif" pitchFamily="18" charset="-52"/>
              </a:rPr>
              <a:t>государственная программа эффективного вовлечения в оборот земель сельскохозяйственного назначения и развития мелиоративного комплекса Российской Федерации, утверждена Постановлением Правительства РФ от 14.05.2021 № 731.</a:t>
            </a:r>
          </a:p>
          <a:p>
            <a:pPr algn="just">
              <a:buNone/>
            </a:pPr>
            <a:endParaRPr lang="ru-RU" sz="2600" dirty="0" smtClean="0">
              <a:latin typeface="PT Astra Serif" pitchFamily="18" charset="-52"/>
              <a:ea typeface="PT Astra Serif" pitchFamily="18" charset="-52"/>
            </a:endParaRPr>
          </a:p>
          <a:p>
            <a:pPr algn="just">
              <a:buFont typeface="Wingdings" pitchFamily="2" charset="2"/>
              <a:buChar char="ü"/>
            </a:pPr>
            <a:r>
              <a:rPr lang="ru-RU" sz="2300" dirty="0" smtClean="0">
                <a:latin typeface="PT Astra Serif" pitchFamily="18" charset="-52"/>
                <a:ea typeface="PT Astra Serif" pitchFamily="18" charset="-52"/>
              </a:rPr>
              <a:t>Кроме того следует учесть, что по результатам ежегодной оценки эффективности рассматриваемая государственная программа признана высокоэффективной (интегральная оценка эффективности составила 102,2 %) и из 21 государственной программы Ульяновской области </a:t>
            </a:r>
            <a:r>
              <a:rPr lang="ru-RU" sz="2300" b="1" dirty="0" smtClean="0">
                <a:latin typeface="PT Astra Serif" pitchFamily="18" charset="-52"/>
                <a:ea typeface="PT Astra Serif" pitchFamily="18" charset="-52"/>
              </a:rPr>
              <a:t>заняла первое место в рейтинге эффективности реализации государственных программ Ульяновской области за 2021 год</a:t>
            </a:r>
            <a:r>
              <a:rPr lang="ru-RU" sz="2300" dirty="0" smtClean="0">
                <a:latin typeface="PT Astra Serif" pitchFamily="18" charset="-52"/>
                <a:ea typeface="PT Astra Serif" pitchFamily="18" charset="-52"/>
              </a:rPr>
              <a:t>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8" name="Заголовок 4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850106"/>
          </a:xfrm>
          <a:gradFill>
            <a:gsLst>
              <a:gs pos="0">
                <a:schemeClr val="bg2">
                  <a:alpha val="50000"/>
                </a:schemeClr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PT Astra Serif" pitchFamily="18" charset="-52"/>
                <a:ea typeface="PT Astra Serif" pitchFamily="18" charset="-52"/>
              </a:rPr>
              <a:t>Значимость реализации государственной программы</a:t>
            </a:r>
          </a:p>
        </p:txBody>
      </p:sp>
      <p:sp>
        <p:nvSpPr>
          <p:cNvPr id="9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388424" y="6309320"/>
            <a:ext cx="442392" cy="365125"/>
          </a:xfrm>
          <a:gradFill>
            <a:gsLst>
              <a:gs pos="0">
                <a:schemeClr val="bg2">
                  <a:lumMod val="75000"/>
                </a:schemeClr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/>
          <a:lstStyle/>
          <a:p>
            <a:pPr algn="ctr"/>
            <a:fld id="{6A51434C-11F2-4555-B3A6-4E6D41713EE6}" type="slidenum">
              <a:rPr lang="ru-RU" sz="2000" smtClean="0">
                <a:latin typeface="PT Astra Serif" pitchFamily="18" charset="-52"/>
                <a:ea typeface="PT Astra Serif" pitchFamily="18" charset="-52"/>
              </a:rPr>
              <a:pPr algn="ctr"/>
              <a:t>5</a:t>
            </a:fld>
            <a:endParaRPr lang="ru-RU" sz="2000" dirty="0">
              <a:latin typeface="PT Astra Serif" pitchFamily="18" charset="-52"/>
              <a:ea typeface="PT Astra Serif" pitchFamily="18" charset="-5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14"/>
          <p:cNvSpPr>
            <a:spLocks noGrp="1"/>
          </p:cNvSpPr>
          <p:nvPr>
            <p:ph type="body" sz="half" idx="2"/>
          </p:nvPr>
        </p:nvSpPr>
        <p:spPr>
          <a:xfrm>
            <a:off x="251520" y="1268760"/>
            <a:ext cx="3816424" cy="1201812"/>
          </a:xfrm>
          <a:solidFill>
            <a:schemeClr val="tx2">
              <a:lumMod val="20000"/>
              <a:lumOff val="80000"/>
              <a:alpha val="70000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txBody>
          <a:bodyPr>
            <a:normAutofit fontScale="92500" lnSpcReduction="20000"/>
          </a:bodyPr>
          <a:lstStyle/>
          <a:p>
            <a:pPr algn="ctr"/>
            <a:endParaRPr lang="ru-RU" sz="900" u="sng" dirty="0" smtClean="0">
              <a:latin typeface="PT Astra Serif" pitchFamily="18" charset="-52"/>
              <a:ea typeface="PT Astra Serif" pitchFamily="18" charset="-52"/>
            </a:endParaRPr>
          </a:p>
          <a:p>
            <a:pPr algn="ctr"/>
            <a:r>
              <a:rPr lang="ru-RU" sz="1900" dirty="0" smtClean="0">
                <a:latin typeface="PT Astra Serif" pitchFamily="18" charset="-52"/>
                <a:ea typeface="PT Astra Serif" pitchFamily="18" charset="-52"/>
              </a:rPr>
              <a:t>Общий объём финансирования </a:t>
            </a:r>
            <a:r>
              <a:rPr lang="ru-RU" sz="1900" b="1" dirty="0" smtClean="0">
                <a:latin typeface="PT Astra Serif" pitchFamily="18" charset="-52"/>
                <a:ea typeface="PT Astra Serif" pitchFamily="18" charset="-52"/>
              </a:rPr>
              <a:t>государственной программы </a:t>
            </a:r>
            <a:r>
              <a:rPr lang="ru-RU" sz="1900" dirty="0" smtClean="0">
                <a:latin typeface="PT Astra Serif" pitchFamily="18" charset="-52"/>
                <a:ea typeface="PT Astra Serif" pitchFamily="18" charset="-52"/>
              </a:rPr>
              <a:t/>
            </a:r>
            <a:br>
              <a:rPr lang="ru-RU" sz="1900" dirty="0" smtClean="0">
                <a:latin typeface="PT Astra Serif" pitchFamily="18" charset="-52"/>
                <a:ea typeface="PT Astra Serif" pitchFamily="18" charset="-52"/>
              </a:rPr>
            </a:br>
            <a:r>
              <a:rPr lang="ru-RU" sz="1900" dirty="0" smtClean="0">
                <a:latin typeface="PT Astra Serif" pitchFamily="18" charset="-52"/>
                <a:ea typeface="PT Astra Serif" pitchFamily="18" charset="-52"/>
              </a:rPr>
              <a:t>в 2023 – 2025 годах составит </a:t>
            </a:r>
            <a:r>
              <a:rPr lang="ru-RU" sz="1900" b="1" dirty="0" smtClean="0">
                <a:latin typeface="PT Astra Serif" pitchFamily="18" charset="-52"/>
                <a:ea typeface="PT Astra Serif" pitchFamily="18" charset="-52"/>
              </a:rPr>
              <a:t>11</a:t>
            </a:r>
            <a:r>
              <a:rPr lang="ru-RU" sz="1900" dirty="0" smtClean="0">
                <a:latin typeface="PT Astra Serif" pitchFamily="18" charset="-52"/>
                <a:ea typeface="PT Astra Serif" pitchFamily="18" charset="-52"/>
              </a:rPr>
              <a:t> </a:t>
            </a:r>
            <a:r>
              <a:rPr lang="ru-RU" sz="1900" b="1" dirty="0" smtClean="0">
                <a:latin typeface="PT Astra Serif" pitchFamily="18" charset="-52"/>
                <a:ea typeface="PT Astra Serif" pitchFamily="18" charset="-52"/>
              </a:rPr>
              <a:t>млрд.</a:t>
            </a:r>
            <a:r>
              <a:rPr lang="ru-RU" sz="1900" dirty="0" smtClean="0">
                <a:latin typeface="PT Astra Serif" pitchFamily="18" charset="-52"/>
                <a:ea typeface="PT Astra Serif" pitchFamily="18" charset="-52"/>
              </a:rPr>
              <a:t> </a:t>
            </a:r>
            <a:r>
              <a:rPr lang="ru-RU" sz="1900" b="1" dirty="0" smtClean="0">
                <a:latin typeface="PT Astra Serif" pitchFamily="18" charset="-52"/>
                <a:ea typeface="PT Astra Serif" pitchFamily="18" charset="-52"/>
              </a:rPr>
              <a:t>324</a:t>
            </a:r>
            <a:r>
              <a:rPr lang="ru-RU" sz="1900" dirty="0" smtClean="0">
                <a:latin typeface="PT Astra Serif" pitchFamily="18" charset="-52"/>
                <a:ea typeface="PT Astra Serif" pitchFamily="18" charset="-52"/>
              </a:rPr>
              <a:t> </a:t>
            </a:r>
            <a:r>
              <a:rPr lang="ru-RU" sz="1900" b="1" dirty="0" err="1" smtClean="0">
                <a:latin typeface="PT Astra Serif" pitchFamily="18" charset="-52"/>
                <a:ea typeface="PT Astra Serif" pitchFamily="18" charset="-52"/>
              </a:rPr>
              <a:t>млн</a:t>
            </a:r>
            <a:r>
              <a:rPr lang="ru-RU" sz="1900" dirty="0" smtClean="0">
                <a:latin typeface="PT Astra Serif" pitchFamily="18" charset="-52"/>
                <a:ea typeface="PT Astra Serif" pitchFamily="18" charset="-52"/>
              </a:rPr>
              <a:t> </a:t>
            </a:r>
            <a:r>
              <a:rPr lang="ru-RU" sz="1900" b="1" dirty="0" smtClean="0">
                <a:latin typeface="PT Astra Serif" pitchFamily="18" charset="-52"/>
                <a:ea typeface="PT Astra Serif" pitchFamily="18" charset="-52"/>
              </a:rPr>
              <a:t>556,4 тыс. рублей.</a:t>
            </a:r>
            <a:endParaRPr lang="ru-RU" dirty="0"/>
          </a:p>
        </p:txBody>
      </p:sp>
      <p:sp>
        <p:nvSpPr>
          <p:cNvPr id="16" name="Заголовок 9"/>
          <p:cNvSpPr txBox="1">
            <a:spLocks/>
          </p:cNvSpPr>
          <p:nvPr/>
        </p:nvSpPr>
        <p:spPr>
          <a:xfrm>
            <a:off x="179512" y="116632"/>
            <a:ext cx="8784976" cy="1008112"/>
          </a:xfrm>
          <a:prstGeom prst="rect">
            <a:avLst/>
          </a:prstGeom>
          <a:gradFill>
            <a:gsLst>
              <a:gs pos="0">
                <a:srgbClr val="FFEFD1">
                  <a:alpha val="50000"/>
                </a:srgbClr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scene3d>
            <a:camera prst="orthographicFront"/>
            <a:lightRig rig="threePt" dir="t"/>
          </a:scene3d>
          <a:sp3d prstMaterial="softEdge"/>
        </p:spPr>
        <p:txBody>
          <a:bodyPr vert="horz" lIns="91440" tIns="45720" rIns="91440" bIns="45720" rtlCol="0" anchor="b">
            <a:normAutofit fontScale="92500" lnSpcReduction="10000"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PT Astra Serif" pitchFamily="18" charset="-52"/>
                <a:ea typeface="PT Astra Serif" pitchFamily="18" charset="-52"/>
              </a:rPr>
              <a:t>Об объёме финансирования государственной программы</a:t>
            </a:r>
            <a:br>
              <a:rPr lang="ru-RU" sz="2400" b="1" dirty="0" smtClean="0">
                <a:solidFill>
                  <a:srgbClr val="0070C0"/>
                </a:solidFill>
                <a:latin typeface="PT Astra Serif" pitchFamily="18" charset="-52"/>
                <a:ea typeface="PT Astra Serif" pitchFamily="18" charset="-52"/>
              </a:rPr>
            </a:br>
            <a:r>
              <a:rPr lang="ru-RU" sz="2400" b="1" dirty="0" smtClean="0">
                <a:solidFill>
                  <a:srgbClr val="0070C0"/>
                </a:solidFill>
                <a:latin typeface="PT Astra Serif" pitchFamily="18" charset="-52"/>
                <a:ea typeface="PT Astra Serif" pitchFamily="18" charset="-52"/>
              </a:rPr>
              <a:t>в рамках бюджета Ульяновской области на 2023 год и на плановый период 2024 и 2025 годов</a:t>
            </a: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4355976" y="1340768"/>
          <a:ext cx="4680520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Диаграмма 8"/>
          <p:cNvGraphicFramePr/>
          <p:nvPr/>
        </p:nvGraphicFramePr>
        <p:xfrm>
          <a:off x="207977" y="4340669"/>
          <a:ext cx="4104456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Диаграмма 10"/>
          <p:cNvGraphicFramePr/>
          <p:nvPr/>
        </p:nvGraphicFramePr>
        <p:xfrm>
          <a:off x="4644008" y="4293096"/>
          <a:ext cx="4104456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0" name="Номер слайда 6"/>
          <p:cNvSpPr txBox="1">
            <a:spLocks noChangeAspect="1"/>
          </p:cNvSpPr>
          <p:nvPr/>
        </p:nvSpPr>
        <p:spPr>
          <a:xfrm>
            <a:off x="8604448" y="6309320"/>
            <a:ext cx="360040" cy="365125"/>
          </a:xfrm>
          <a:prstGeom prst="rect">
            <a:avLst/>
          </a:prstGeom>
          <a:gradFill>
            <a:gsLst>
              <a:gs pos="0">
                <a:schemeClr val="bg2">
                  <a:lumMod val="75000"/>
                </a:schemeClr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 smtClean="0">
                <a:solidFill>
                  <a:schemeClr val="tx1">
                    <a:tint val="75000"/>
                  </a:schemeClr>
                </a:solidFill>
                <a:latin typeface="PT Astra Serif" pitchFamily="18" charset="-52"/>
                <a:ea typeface="PT Astra Serif" pitchFamily="18" charset="-52"/>
              </a:rPr>
              <a:t>6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PT Astra Serif" pitchFamily="18" charset="-52"/>
              <a:ea typeface="PT Astra Serif" pitchFamily="18" charset="-52"/>
              <a:cs typeface="+mn-cs"/>
            </a:endParaRPr>
          </a:p>
        </p:txBody>
      </p:sp>
      <p:pic>
        <p:nvPicPr>
          <p:cNvPr id="12" name="Рисунок 11" descr="image-17-10-22-08-34-1 (1)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7504" y="2564904"/>
            <a:ext cx="2161084" cy="1440160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14" name="Рисунок 13" descr="image-17-10-22-08-34-6 (1) (1)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339752" y="2852936"/>
            <a:ext cx="2160239" cy="1441285"/>
          </a:xfrm>
          <a:prstGeom prst="rect">
            <a:avLst/>
          </a:prstGeom>
          <a:ln w="6350">
            <a:solidFill>
              <a:schemeClr val="tx1"/>
            </a:solidFill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 descr="sz_640-2480_upld_40309.jpg"/>
          <p:cNvPicPr>
            <a:picLocks noChangeAspect="1"/>
          </p:cNvPicPr>
          <p:nvPr/>
        </p:nvPicPr>
        <p:blipFill>
          <a:blip r:embed="rId2" cstate="print"/>
          <a:srcRect r="-498" b="7407"/>
          <a:stretch>
            <a:fillRect/>
          </a:stretch>
        </p:blipFill>
        <p:spPr>
          <a:xfrm>
            <a:off x="4427984" y="4797152"/>
            <a:ext cx="2736304" cy="1800200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15" name="Овал 14"/>
          <p:cNvSpPr/>
          <p:nvPr/>
        </p:nvSpPr>
        <p:spPr>
          <a:xfrm>
            <a:off x="4355976" y="2204864"/>
            <a:ext cx="4536504" cy="115212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179512" y="2204864"/>
            <a:ext cx="4176464" cy="86409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251520" y="2276872"/>
            <a:ext cx="4040188" cy="639762"/>
          </a:xfrm>
        </p:spPr>
        <p:txBody>
          <a:bodyPr>
            <a:normAutofit fontScale="62500" lnSpcReduction="20000"/>
          </a:bodyPr>
          <a:lstStyle/>
          <a:p>
            <a:pPr algn="ctr"/>
            <a:r>
              <a:rPr lang="ru-RU" dirty="0" smtClean="0">
                <a:latin typeface="PT Astra Serif" pitchFamily="18" charset="-52"/>
                <a:ea typeface="PT Astra Serif" pitchFamily="18" charset="-52"/>
              </a:rPr>
              <a:t>Региональная составляющая федерального </a:t>
            </a:r>
            <a:r>
              <a:rPr lang="ru-RU" sz="2600" dirty="0" smtClean="0">
                <a:latin typeface="PT Astra Serif" pitchFamily="18" charset="-52"/>
                <a:ea typeface="PT Astra Serif" pitchFamily="18" charset="-52"/>
              </a:rPr>
              <a:t>проекта</a:t>
            </a:r>
            <a:r>
              <a:rPr lang="ru-RU" dirty="0" smtClean="0">
                <a:latin typeface="PT Astra Serif" pitchFamily="18" charset="-52"/>
                <a:ea typeface="PT Astra Serif" pitchFamily="18" charset="-52"/>
              </a:rPr>
              <a:t> «Экспорт продукции АПК»</a:t>
            </a: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>
          <a:xfrm>
            <a:off x="4788024" y="2564904"/>
            <a:ext cx="4041775" cy="639762"/>
          </a:xfrm>
        </p:spPr>
        <p:txBody>
          <a:bodyPr>
            <a:noAutofit/>
          </a:bodyPr>
          <a:lstStyle/>
          <a:p>
            <a:pPr algn="ctr"/>
            <a:r>
              <a:rPr lang="ru-RU" sz="1500" dirty="0" smtClean="0">
                <a:latin typeface="PT Astra Serif" pitchFamily="18" charset="-52"/>
                <a:ea typeface="PT Astra Serif" pitchFamily="18" charset="-52"/>
              </a:rPr>
              <a:t>Региональная составляющая федерального проекта «Акселерация субъектов малого</a:t>
            </a:r>
            <a:br>
              <a:rPr lang="ru-RU" sz="1500" dirty="0" smtClean="0">
                <a:latin typeface="PT Astra Serif" pitchFamily="18" charset="-52"/>
                <a:ea typeface="PT Astra Serif" pitchFamily="18" charset="-52"/>
              </a:rPr>
            </a:br>
            <a:r>
              <a:rPr lang="ru-RU" sz="1500" dirty="0" smtClean="0">
                <a:latin typeface="PT Astra Serif" pitchFamily="18" charset="-52"/>
                <a:ea typeface="PT Astra Serif" pitchFamily="18" charset="-52"/>
              </a:rPr>
              <a:t>и среднего предпринимательства»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4"/>
          </p:nvPr>
        </p:nvSpPr>
        <p:spPr>
          <a:xfrm>
            <a:off x="251520" y="1124743"/>
            <a:ext cx="8640960" cy="100811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b="1" dirty="0" smtClean="0">
                <a:solidFill>
                  <a:schemeClr val="tx2"/>
                </a:solidFill>
                <a:latin typeface="PT Astra Serif" pitchFamily="18" charset="-52"/>
                <a:ea typeface="PT Astra Serif" pitchFamily="18" charset="-52"/>
              </a:rPr>
              <a:t>799 </a:t>
            </a:r>
            <a:r>
              <a:rPr lang="ru-RU" sz="2000" b="1" dirty="0" err="1" smtClean="0">
                <a:solidFill>
                  <a:schemeClr val="tx2"/>
                </a:solidFill>
                <a:latin typeface="PT Astra Serif" pitchFamily="18" charset="-52"/>
                <a:ea typeface="PT Astra Serif" pitchFamily="18" charset="-52"/>
              </a:rPr>
              <a:t>млн</a:t>
            </a:r>
            <a:r>
              <a:rPr lang="ru-RU" sz="2000" b="1" dirty="0" smtClean="0">
                <a:solidFill>
                  <a:schemeClr val="tx2"/>
                </a:solidFill>
                <a:latin typeface="PT Astra Serif" pitchFamily="18" charset="-52"/>
                <a:ea typeface="PT Astra Serif" pitchFamily="18" charset="-52"/>
              </a:rPr>
              <a:t> 224,2 тыс. рублей будут направлены на реализацию региональных составляющих федеральных проектов, направленных на достижение национальных целей</a:t>
            </a:r>
            <a:endParaRPr lang="ru-RU" sz="2000" b="1" dirty="0">
              <a:solidFill>
                <a:schemeClr val="tx2"/>
              </a:solidFill>
              <a:latin typeface="PT Astra Serif" pitchFamily="18" charset="-52"/>
              <a:ea typeface="PT Astra Serif" pitchFamily="18" charset="-52"/>
            </a:endParaRPr>
          </a:p>
        </p:txBody>
      </p:sp>
      <p:sp>
        <p:nvSpPr>
          <p:cNvPr id="12" name="Заголовок 4"/>
          <p:cNvSpPr txBox="1">
            <a:spLocks/>
          </p:cNvSpPr>
          <p:nvPr/>
        </p:nvSpPr>
        <p:spPr>
          <a:xfrm>
            <a:off x="251520" y="188640"/>
            <a:ext cx="8640960" cy="850106"/>
          </a:xfrm>
          <a:prstGeom prst="rect">
            <a:avLst/>
          </a:prstGeom>
          <a:gradFill>
            <a:gsLst>
              <a:gs pos="0">
                <a:schemeClr val="bg2">
                  <a:alpha val="50000"/>
                </a:schemeClr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PT Astra Serif" pitchFamily="18" charset="-52"/>
                <a:ea typeface="PT Astra Serif" pitchFamily="18" charset="-52"/>
                <a:cs typeface="+mj-cs"/>
              </a:rPr>
              <a:t>О достижении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PT Astra Serif" pitchFamily="18" charset="-52"/>
                <a:ea typeface="PT Astra Serif" pitchFamily="18" charset="-52"/>
                <a:cs typeface="+mj-cs"/>
              </a:rPr>
              <a:t> национальных целей</a:t>
            </a:r>
            <a:endParaRPr kumimoji="0" lang="ru-RU" sz="2400" b="1" i="0" u="none" strike="noStrike" kern="1200" cap="none" spc="0" normalizeH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PT Astra Serif" pitchFamily="18" charset="-52"/>
              <a:ea typeface="PT Astra Serif" pitchFamily="18" charset="-52"/>
              <a:cs typeface="+mj-cs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27584" y="3212976"/>
            <a:ext cx="3047244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ru-RU" sz="2000" dirty="0" smtClean="0">
                <a:latin typeface="PT Astra Serif" pitchFamily="18" charset="-52"/>
                <a:ea typeface="PT Astra Serif" pitchFamily="18" charset="-52"/>
              </a:rPr>
              <a:t>673 </a:t>
            </a:r>
            <a:r>
              <a:rPr lang="ru-RU" sz="2000" dirty="0" err="1" smtClean="0">
                <a:latin typeface="PT Astra Serif" pitchFamily="18" charset="-52"/>
                <a:ea typeface="PT Astra Serif" pitchFamily="18" charset="-52"/>
              </a:rPr>
              <a:t>млн</a:t>
            </a:r>
            <a:r>
              <a:rPr lang="ru-RU" sz="2000" dirty="0" smtClean="0">
                <a:latin typeface="PT Astra Serif" pitchFamily="18" charset="-52"/>
                <a:ea typeface="PT Astra Serif" pitchFamily="18" charset="-52"/>
              </a:rPr>
              <a:t> 840,2 тыс. рублей</a:t>
            </a:r>
            <a:endParaRPr lang="ru-RU" sz="2000" dirty="0">
              <a:latin typeface="PT Astra Serif" pitchFamily="18" charset="-52"/>
              <a:ea typeface="PT Astra Serif" pitchFamily="18" charset="-52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220072" y="3501008"/>
            <a:ext cx="3047244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ru-RU" sz="2000" dirty="0" smtClean="0">
                <a:latin typeface="PT Astra Serif" pitchFamily="18" charset="-52"/>
                <a:ea typeface="PT Astra Serif" pitchFamily="18" charset="-52"/>
              </a:rPr>
              <a:t>125 </a:t>
            </a:r>
            <a:r>
              <a:rPr lang="ru-RU" sz="2000" dirty="0" err="1" smtClean="0">
                <a:latin typeface="PT Astra Serif" pitchFamily="18" charset="-52"/>
                <a:ea typeface="PT Astra Serif" pitchFamily="18" charset="-52"/>
              </a:rPr>
              <a:t>млн</a:t>
            </a:r>
            <a:r>
              <a:rPr lang="ru-RU" sz="2000" dirty="0" smtClean="0">
                <a:latin typeface="PT Astra Serif" pitchFamily="18" charset="-52"/>
                <a:ea typeface="PT Astra Serif" pitchFamily="18" charset="-52"/>
              </a:rPr>
              <a:t> 384,0 тыс. рублей</a:t>
            </a:r>
            <a:endParaRPr lang="ru-RU" sz="2000" dirty="0">
              <a:latin typeface="PT Astra Serif" pitchFamily="18" charset="-52"/>
              <a:ea typeface="PT Astra Serif" pitchFamily="18" charset="-52"/>
            </a:endParaRPr>
          </a:p>
        </p:txBody>
      </p:sp>
      <p:pic>
        <p:nvPicPr>
          <p:cNvPr id="18" name="Рисунок 17" descr="ekspor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5" y="3716098"/>
            <a:ext cx="2592288" cy="1729126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19" name="Номер слайда 6"/>
          <p:cNvSpPr txBox="1">
            <a:spLocks noChangeAspect="1"/>
          </p:cNvSpPr>
          <p:nvPr/>
        </p:nvSpPr>
        <p:spPr>
          <a:xfrm>
            <a:off x="8604448" y="6309320"/>
            <a:ext cx="360040" cy="365125"/>
          </a:xfrm>
          <a:prstGeom prst="rect">
            <a:avLst/>
          </a:prstGeom>
          <a:gradFill>
            <a:gsLst>
              <a:gs pos="0">
                <a:schemeClr val="bg2">
                  <a:lumMod val="75000"/>
                </a:schemeClr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 smtClean="0">
                <a:solidFill>
                  <a:schemeClr val="tx1">
                    <a:tint val="75000"/>
                  </a:schemeClr>
                </a:solidFill>
                <a:latin typeface="PT Astra Serif" pitchFamily="18" charset="-52"/>
                <a:ea typeface="PT Astra Serif" pitchFamily="18" charset="-52"/>
              </a:rPr>
              <a:t>7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PT Astra Serif" pitchFamily="18" charset="-52"/>
              <a:ea typeface="PT Astra Serif" pitchFamily="18" charset="-52"/>
              <a:cs typeface="+mn-cs"/>
            </a:endParaRPr>
          </a:p>
        </p:txBody>
      </p:sp>
      <p:pic>
        <p:nvPicPr>
          <p:cNvPr id="20" name="Рисунок 19" descr="elevato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47664" y="5013176"/>
            <a:ext cx="2604119" cy="1737018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21" name="Рисунок 20" descr="upld_34287.jpg"/>
          <p:cNvPicPr>
            <a:picLocks noChangeAspect="1"/>
          </p:cNvPicPr>
          <p:nvPr/>
        </p:nvPicPr>
        <p:blipFill>
          <a:blip r:embed="rId5" cstate="print"/>
          <a:srcRect t="6491" b="26667"/>
          <a:stretch>
            <a:fillRect/>
          </a:stretch>
        </p:blipFill>
        <p:spPr>
          <a:xfrm>
            <a:off x="6228184" y="4005064"/>
            <a:ext cx="2736304" cy="1829003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23" name="Рисунок 22" descr="Безымянный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43808" y="3789040"/>
            <a:ext cx="2340114" cy="91674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2592288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tx2"/>
                </a:solidFill>
              </a:rPr>
              <a:t>Контактная информация</a:t>
            </a:r>
            <a:r>
              <a:rPr lang="ru-RU" sz="2000" dirty="0" smtClean="0">
                <a:solidFill>
                  <a:schemeClr val="tx2"/>
                </a:solidFill>
              </a:rPr>
              <a:t/>
            </a:r>
            <a:br>
              <a:rPr lang="ru-RU" sz="2000" dirty="0" smtClean="0">
                <a:solidFill>
                  <a:schemeClr val="tx2"/>
                </a:solidFill>
              </a:rPr>
            </a:br>
            <a:r>
              <a:rPr lang="ru-RU" sz="2000" dirty="0" smtClean="0">
                <a:solidFill>
                  <a:schemeClr val="tx2"/>
                </a:solidFill>
              </a:rPr>
              <a:t/>
            </a:r>
            <a:br>
              <a:rPr lang="ru-RU" sz="2000" dirty="0" smtClean="0">
                <a:solidFill>
                  <a:schemeClr val="tx2"/>
                </a:solidFill>
              </a:rPr>
            </a:br>
            <a:r>
              <a:rPr lang="ru-RU" sz="2000" dirty="0" smtClean="0">
                <a:solidFill>
                  <a:schemeClr val="tx2"/>
                </a:solidFill>
              </a:rPr>
              <a:t> Министерство агропромышленного комплекса и развития сельских территорий Ульяновской области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10" name="Рисунок 9" descr="Безымянный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808" y="2420888"/>
            <a:ext cx="3524742" cy="135273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1469</TotalTime>
  <Words>481</Words>
  <Application>Microsoft Office PowerPoint</Application>
  <PresentationFormat>Экран (4:3)</PresentationFormat>
  <Paragraphs>60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БЮДЖЕТ ДЛЯ ГРАЖДАН  в разрезе государственной программы Ульяновской области «Развитие агропромышленного комплекса, сельских территорий и регулирование рынков сельскохозяйственной продукции, сырья и продовольствия в Ульяновской области»</vt:lpstr>
      <vt:lpstr>Глоссарий</vt:lpstr>
      <vt:lpstr>О государственной программе</vt:lpstr>
      <vt:lpstr>Цель и задачи государственной программы</vt:lpstr>
      <vt:lpstr>Значимость реализации государственной программы</vt:lpstr>
      <vt:lpstr>Слайд 6</vt:lpstr>
      <vt:lpstr>Слайд 7</vt:lpstr>
      <vt:lpstr>Контактная информация   Министерство агропромышленного комплекса и развития сельских территорий Ульяновской области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229</cp:revision>
  <dcterms:created xsi:type="dcterms:W3CDTF">2021-03-31T05:26:38Z</dcterms:created>
  <dcterms:modified xsi:type="dcterms:W3CDTF">2022-12-24T07:24:22Z</dcterms:modified>
</cp:coreProperties>
</file>